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38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8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8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1961" y="105867"/>
            <a:ext cx="1377238" cy="49272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745735"/>
            <a:ext cx="9144000" cy="35356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5097293"/>
            <a:ext cx="9144000" cy="46355"/>
          </a:xfrm>
          <a:custGeom>
            <a:avLst/>
            <a:gdLst/>
            <a:ahLst/>
            <a:cxnLst/>
            <a:rect l="l" t="t" r="r" b="b"/>
            <a:pathLst>
              <a:path w="9144000" h="46354">
                <a:moveTo>
                  <a:pt x="9144000" y="0"/>
                </a:moveTo>
                <a:lnTo>
                  <a:pt x="0" y="0"/>
                </a:lnTo>
                <a:lnTo>
                  <a:pt x="0" y="46205"/>
                </a:lnTo>
                <a:lnTo>
                  <a:pt x="9144000" y="4620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B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097293"/>
            <a:ext cx="9144000" cy="46355"/>
          </a:xfrm>
          <a:custGeom>
            <a:avLst/>
            <a:gdLst/>
            <a:ahLst/>
            <a:cxnLst/>
            <a:rect l="l" t="t" r="r" b="b"/>
            <a:pathLst>
              <a:path w="9144000" h="46354">
                <a:moveTo>
                  <a:pt x="0" y="0"/>
                </a:moveTo>
                <a:lnTo>
                  <a:pt x="9144005" y="0"/>
                </a:lnTo>
                <a:lnTo>
                  <a:pt x="9144005" y="46206"/>
                </a:lnTo>
                <a:lnTo>
                  <a:pt x="0" y="4620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B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259" y="1205348"/>
            <a:ext cx="8819555" cy="293523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24768" y="1608086"/>
            <a:ext cx="8477885" cy="147320"/>
          </a:xfrm>
          <a:custGeom>
            <a:avLst/>
            <a:gdLst/>
            <a:ahLst/>
            <a:cxnLst/>
            <a:rect l="l" t="t" r="r" b="b"/>
            <a:pathLst>
              <a:path w="8477885" h="147319">
                <a:moveTo>
                  <a:pt x="8477792" y="0"/>
                </a:moveTo>
                <a:lnTo>
                  <a:pt x="0" y="0"/>
                </a:lnTo>
                <a:lnTo>
                  <a:pt x="0" y="147142"/>
                </a:lnTo>
                <a:lnTo>
                  <a:pt x="8477792" y="147142"/>
                </a:lnTo>
                <a:lnTo>
                  <a:pt x="8477792" y="0"/>
                </a:lnTo>
                <a:close/>
              </a:path>
            </a:pathLst>
          </a:custGeom>
          <a:solidFill>
            <a:srgbClr val="CBEFFF">
              <a:alpha val="388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24768" y="3042742"/>
            <a:ext cx="8477885" cy="147320"/>
          </a:xfrm>
          <a:custGeom>
            <a:avLst/>
            <a:gdLst/>
            <a:ahLst/>
            <a:cxnLst/>
            <a:rect l="l" t="t" r="r" b="b"/>
            <a:pathLst>
              <a:path w="8477885" h="147319">
                <a:moveTo>
                  <a:pt x="8477792" y="0"/>
                </a:moveTo>
                <a:lnTo>
                  <a:pt x="0" y="0"/>
                </a:lnTo>
                <a:lnTo>
                  <a:pt x="0" y="147142"/>
                </a:lnTo>
                <a:lnTo>
                  <a:pt x="8477792" y="147142"/>
                </a:lnTo>
                <a:lnTo>
                  <a:pt x="8477792" y="0"/>
                </a:lnTo>
                <a:close/>
              </a:path>
            </a:pathLst>
          </a:custGeom>
          <a:solidFill>
            <a:srgbClr val="FFFF00">
              <a:alpha val="388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8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61961" y="105867"/>
            <a:ext cx="1377238" cy="49272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745735"/>
            <a:ext cx="9144000" cy="35356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5097294"/>
            <a:ext cx="9144000" cy="46355"/>
          </a:xfrm>
          <a:custGeom>
            <a:avLst/>
            <a:gdLst/>
            <a:ahLst/>
            <a:cxnLst/>
            <a:rect l="l" t="t" r="r" b="b"/>
            <a:pathLst>
              <a:path w="9144000" h="46354">
                <a:moveTo>
                  <a:pt x="9144000" y="0"/>
                </a:moveTo>
                <a:lnTo>
                  <a:pt x="0" y="0"/>
                </a:lnTo>
                <a:lnTo>
                  <a:pt x="0" y="46205"/>
                </a:lnTo>
                <a:lnTo>
                  <a:pt x="9144000" y="4620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B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097294"/>
            <a:ext cx="9144000" cy="46355"/>
          </a:xfrm>
          <a:custGeom>
            <a:avLst/>
            <a:gdLst/>
            <a:ahLst/>
            <a:cxnLst/>
            <a:rect l="l" t="t" r="r" b="b"/>
            <a:pathLst>
              <a:path w="9144000" h="46354">
                <a:moveTo>
                  <a:pt x="0" y="0"/>
                </a:moveTo>
                <a:lnTo>
                  <a:pt x="9144005" y="0"/>
                </a:lnTo>
                <a:lnTo>
                  <a:pt x="9144005" y="46206"/>
                </a:lnTo>
                <a:lnTo>
                  <a:pt x="0" y="4620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B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508" y="145796"/>
            <a:ext cx="6423025" cy="7081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38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787" y="1760220"/>
            <a:ext cx="6702425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practicalcourseorthopedics.com/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B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9093" y="2571750"/>
            <a:ext cx="1819910" cy="0"/>
          </a:xfrm>
          <a:custGeom>
            <a:avLst/>
            <a:gdLst/>
            <a:ahLst/>
            <a:cxnLst/>
            <a:rect l="l" t="t" r="r" b="b"/>
            <a:pathLst>
              <a:path w="1819909">
                <a:moveTo>
                  <a:pt x="1819301" y="0"/>
                </a:moveTo>
                <a:lnTo>
                  <a:pt x="0" y="1"/>
                </a:lnTo>
              </a:path>
            </a:pathLst>
          </a:custGeom>
          <a:ln w="38100">
            <a:solidFill>
              <a:srgbClr val="EEE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838" y="275272"/>
            <a:ext cx="2782036" cy="99413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09093" y="2571750"/>
            <a:ext cx="1819910" cy="0"/>
          </a:xfrm>
          <a:custGeom>
            <a:avLst/>
            <a:gdLst/>
            <a:ahLst/>
            <a:cxnLst/>
            <a:rect l="l" t="t" r="r" b="b"/>
            <a:pathLst>
              <a:path w="1819909">
                <a:moveTo>
                  <a:pt x="1819301" y="0"/>
                </a:moveTo>
                <a:lnTo>
                  <a:pt x="0" y="1"/>
                </a:lnTo>
              </a:path>
            </a:pathLst>
          </a:custGeom>
          <a:ln w="38100">
            <a:solidFill>
              <a:srgbClr val="EEE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4261" y="843788"/>
            <a:ext cx="6454775" cy="13055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00"/>
              </a:spcBef>
            </a:pPr>
            <a:r>
              <a:rPr dirty="0">
                <a:solidFill>
                  <a:srgbClr val="FFFFFF"/>
                </a:solidFill>
              </a:rPr>
              <a:t>Outcomes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After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Revision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TKA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Flexion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Instability</a:t>
            </a:r>
          </a:p>
          <a:p>
            <a:pPr marL="1752600" marR="5080" indent="4422140" algn="r">
              <a:lnSpc>
                <a:spcPct val="114999"/>
              </a:lnSpc>
              <a:spcBef>
                <a:spcPts val="75"/>
              </a:spcBef>
            </a:pPr>
            <a:r>
              <a:rPr spc="-25" dirty="0">
                <a:solidFill>
                  <a:srgbClr val="FFFFFF"/>
                </a:solidFill>
              </a:rPr>
              <a:t>vs </a:t>
            </a:r>
            <a:r>
              <a:rPr dirty="0">
                <a:solidFill>
                  <a:srgbClr val="FFFFFF"/>
                </a:solidFill>
              </a:rPr>
              <a:t>Flexion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Instability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with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Arthrofibrosis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80362" y="2179827"/>
            <a:ext cx="64592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9640">
              <a:lnSpc>
                <a:spcPct val="100000"/>
              </a:lnSpc>
              <a:spcBef>
                <a:spcPts val="100"/>
              </a:spcBef>
            </a:pP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Journal</a:t>
            </a:r>
            <a:r>
              <a:rPr sz="16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Arthroplasty</a:t>
            </a:r>
            <a:r>
              <a:rPr sz="1600" b="1" i="1" spc="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(2025)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Christopher</a:t>
            </a:r>
            <a:r>
              <a:rPr sz="1100" i="1" spc="-3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F.</a:t>
            </a:r>
            <a:r>
              <a:rPr sz="1100" i="1" spc="-3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Deans,</a:t>
            </a:r>
            <a:r>
              <a:rPr sz="1100" i="1" spc="-3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MD</a:t>
            </a:r>
            <a:r>
              <a:rPr sz="1100" i="1" spc="-2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,</a:t>
            </a:r>
            <a:r>
              <a:rPr sz="1100" i="1" spc="-3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Payton</a:t>
            </a:r>
            <a:r>
              <a:rPr sz="1100" i="1" spc="-2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K.</a:t>
            </a:r>
            <a:r>
              <a:rPr sz="1100" i="1" spc="-3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Arnold,</a:t>
            </a:r>
            <a:r>
              <a:rPr sz="1100" i="1" spc="-3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MD</a:t>
            </a:r>
            <a:r>
              <a:rPr sz="1100" i="1" spc="-2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,</a:t>
            </a:r>
            <a:r>
              <a:rPr sz="1100" i="1" spc="-3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Evan</a:t>
            </a:r>
            <a:r>
              <a:rPr sz="1100" i="1" spc="-2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R.</a:t>
            </a:r>
            <a:r>
              <a:rPr sz="1100" i="1" spc="-3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Deckard,</a:t>
            </a:r>
            <a:r>
              <a:rPr sz="1100" i="1" spc="-3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BSE</a:t>
            </a:r>
            <a:r>
              <a:rPr sz="1100" i="1" spc="-2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,</a:t>
            </a:r>
            <a:r>
              <a:rPr sz="1100" i="1" spc="-3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R.</a:t>
            </a:r>
            <a:r>
              <a:rPr sz="1100" i="1" spc="-3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Michael</a:t>
            </a:r>
            <a:r>
              <a:rPr sz="1100" i="1" spc="-1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Meneghini,</a:t>
            </a:r>
            <a:r>
              <a:rPr sz="1100" i="1" spc="-3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EEEDEF"/>
                </a:solidFill>
                <a:latin typeface="Arial"/>
                <a:cs typeface="Arial"/>
              </a:rPr>
              <a:t>MD</a:t>
            </a:r>
            <a:r>
              <a:rPr sz="1100" i="1" spc="-2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1100" i="1" spc="-50" dirty="0">
                <a:solidFill>
                  <a:srgbClr val="EEEDE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6174" y="2976372"/>
            <a:ext cx="4401820" cy="808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Department</a:t>
            </a:r>
            <a:r>
              <a:rPr sz="800" i="1" spc="-1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of</a:t>
            </a:r>
            <a:r>
              <a:rPr sz="800" i="1" spc="-2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EEEDEF"/>
                </a:solidFill>
                <a:latin typeface="Arial"/>
                <a:cs typeface="Arial"/>
              </a:rPr>
              <a:t>Orthopaedic</a:t>
            </a:r>
            <a:r>
              <a:rPr sz="800" i="1" spc="-2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Surgery,</a:t>
            </a:r>
            <a:r>
              <a:rPr sz="800" i="1" spc="-1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Nebraska</a:t>
            </a:r>
            <a:r>
              <a:rPr sz="800" i="1" spc="-1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Medical</a:t>
            </a:r>
            <a:r>
              <a:rPr sz="800" i="1" spc="-2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Center,</a:t>
            </a:r>
            <a:r>
              <a:rPr sz="800" i="1" spc="-1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Omaha,</a:t>
            </a:r>
            <a:r>
              <a:rPr sz="800" i="1" spc="-1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EEEDEF"/>
                </a:solidFill>
                <a:latin typeface="Arial"/>
                <a:cs typeface="Arial"/>
              </a:rPr>
              <a:t>Nebraska</a:t>
            </a:r>
            <a:endParaRPr sz="800">
              <a:latin typeface="Arial"/>
              <a:cs typeface="Arial"/>
            </a:endParaRPr>
          </a:p>
          <a:p>
            <a:pPr marL="1793875" marR="5080" indent="-835025" algn="r">
              <a:lnSpc>
                <a:spcPts val="1800"/>
              </a:lnSpc>
              <a:spcBef>
                <a:spcPts val="100"/>
              </a:spcBef>
            </a:pP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St.</a:t>
            </a:r>
            <a:r>
              <a:rPr sz="800" i="1" spc="-2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John</a:t>
            </a:r>
            <a:r>
              <a:rPr sz="800" i="1" spc="-2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Surgical</a:t>
            </a:r>
            <a:r>
              <a:rPr sz="800" i="1" spc="-3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Residency,</a:t>
            </a:r>
            <a:r>
              <a:rPr sz="800" i="1" spc="-2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Ascension</a:t>
            </a:r>
            <a:r>
              <a:rPr sz="800" i="1" spc="-2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St.</a:t>
            </a:r>
            <a:r>
              <a:rPr sz="800" i="1" spc="-2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John</a:t>
            </a:r>
            <a:r>
              <a:rPr sz="800" i="1" spc="-2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Hospital,</a:t>
            </a:r>
            <a:r>
              <a:rPr sz="800" i="1" spc="-2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Detroit,</a:t>
            </a:r>
            <a:r>
              <a:rPr sz="800" i="1" spc="-2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EEEDEF"/>
                </a:solidFill>
                <a:latin typeface="Arial"/>
                <a:cs typeface="Arial"/>
              </a:rPr>
              <a:t>Michigan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Indiana</a:t>
            </a:r>
            <a:r>
              <a:rPr sz="800" i="1" spc="-3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Joint</a:t>
            </a:r>
            <a:r>
              <a:rPr sz="800" i="1" spc="-3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Replacement</a:t>
            </a:r>
            <a:r>
              <a:rPr sz="800" i="1" spc="-3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Institute,</a:t>
            </a:r>
            <a:r>
              <a:rPr sz="800" i="1" spc="-3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Indianapolis,</a:t>
            </a:r>
            <a:r>
              <a:rPr sz="800" i="1" spc="-3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EEEDEF"/>
                </a:solidFill>
                <a:latin typeface="Arial"/>
                <a:cs typeface="Arial"/>
              </a:rPr>
              <a:t>Indiana</a:t>
            </a:r>
            <a:endParaRPr sz="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Department</a:t>
            </a:r>
            <a:r>
              <a:rPr sz="800" i="1" spc="-2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of</a:t>
            </a:r>
            <a:r>
              <a:rPr sz="800" i="1" spc="-2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EEEDEF"/>
                </a:solidFill>
                <a:latin typeface="Arial"/>
                <a:cs typeface="Arial"/>
              </a:rPr>
              <a:t>Orthopaedic</a:t>
            </a:r>
            <a:r>
              <a:rPr sz="800" i="1" spc="-2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Surgery,</a:t>
            </a:r>
            <a:r>
              <a:rPr sz="800" i="1" spc="-1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Indiana</a:t>
            </a:r>
            <a:r>
              <a:rPr sz="800" i="1" spc="-2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University</a:t>
            </a:r>
            <a:r>
              <a:rPr sz="800" i="1" spc="-2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School</a:t>
            </a:r>
            <a:r>
              <a:rPr sz="800" i="1" spc="-2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of</a:t>
            </a:r>
            <a:r>
              <a:rPr sz="800" i="1" spc="-1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Medicine,</a:t>
            </a:r>
            <a:r>
              <a:rPr sz="800" i="1" spc="-20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EEEDEF"/>
                </a:solidFill>
                <a:latin typeface="Arial"/>
                <a:cs typeface="Arial"/>
              </a:rPr>
              <a:t>Indianapolis,</a:t>
            </a:r>
            <a:r>
              <a:rPr sz="800" i="1" spc="-15" dirty="0">
                <a:solidFill>
                  <a:srgbClr val="EEEDEF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EEEDEF"/>
                </a:solidFill>
                <a:latin typeface="Arial"/>
                <a:cs typeface="Arial"/>
              </a:rPr>
              <a:t>Indiana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32913" y="4802123"/>
            <a:ext cx="65322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Panuwat Silawatshananai,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MD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(Dr.Max)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Bangkok International Hospital,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Bangkok, Thailand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224" y="900214"/>
            <a:ext cx="730250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730046" y="0"/>
                </a:moveTo>
                <a:lnTo>
                  <a:pt x="0" y="1"/>
                </a:lnTo>
              </a:path>
            </a:pathLst>
          </a:custGeom>
          <a:ln w="38100">
            <a:solidFill>
              <a:srgbClr val="00B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8031" y="1174762"/>
            <a:ext cx="6808470" cy="2794000"/>
          </a:xfrm>
          <a:custGeom>
            <a:avLst/>
            <a:gdLst/>
            <a:ahLst/>
            <a:cxnLst/>
            <a:rect l="l" t="t" r="r" b="b"/>
            <a:pathLst>
              <a:path w="6808470" h="2794000">
                <a:moveTo>
                  <a:pt x="6549466" y="0"/>
                </a:moveTo>
                <a:lnTo>
                  <a:pt x="258470" y="0"/>
                </a:lnTo>
                <a:lnTo>
                  <a:pt x="212010" y="4164"/>
                </a:lnTo>
                <a:lnTo>
                  <a:pt x="168282" y="16170"/>
                </a:lnTo>
                <a:lnTo>
                  <a:pt x="128015" y="35289"/>
                </a:lnTo>
                <a:lnTo>
                  <a:pt x="91941" y="60789"/>
                </a:lnTo>
                <a:lnTo>
                  <a:pt x="60789" y="91941"/>
                </a:lnTo>
                <a:lnTo>
                  <a:pt x="35289" y="128016"/>
                </a:lnTo>
                <a:lnTo>
                  <a:pt x="16170" y="168282"/>
                </a:lnTo>
                <a:lnTo>
                  <a:pt x="4164" y="212010"/>
                </a:lnTo>
                <a:lnTo>
                  <a:pt x="0" y="258470"/>
                </a:lnTo>
                <a:lnTo>
                  <a:pt x="0" y="2535504"/>
                </a:lnTo>
                <a:lnTo>
                  <a:pt x="4164" y="2581964"/>
                </a:lnTo>
                <a:lnTo>
                  <a:pt x="16170" y="2625692"/>
                </a:lnTo>
                <a:lnTo>
                  <a:pt x="35289" y="2665958"/>
                </a:lnTo>
                <a:lnTo>
                  <a:pt x="60789" y="2702033"/>
                </a:lnTo>
                <a:lnTo>
                  <a:pt x="91941" y="2733185"/>
                </a:lnTo>
                <a:lnTo>
                  <a:pt x="128015" y="2758686"/>
                </a:lnTo>
                <a:lnTo>
                  <a:pt x="168282" y="2777805"/>
                </a:lnTo>
                <a:lnTo>
                  <a:pt x="212010" y="2789811"/>
                </a:lnTo>
                <a:lnTo>
                  <a:pt x="258470" y="2793975"/>
                </a:lnTo>
                <a:lnTo>
                  <a:pt x="6549466" y="2793975"/>
                </a:lnTo>
                <a:lnTo>
                  <a:pt x="6595926" y="2789811"/>
                </a:lnTo>
                <a:lnTo>
                  <a:pt x="6639654" y="2777805"/>
                </a:lnTo>
                <a:lnTo>
                  <a:pt x="6679920" y="2758686"/>
                </a:lnTo>
                <a:lnTo>
                  <a:pt x="6715994" y="2733185"/>
                </a:lnTo>
                <a:lnTo>
                  <a:pt x="6747147" y="2702033"/>
                </a:lnTo>
                <a:lnTo>
                  <a:pt x="6772647" y="2665958"/>
                </a:lnTo>
                <a:lnTo>
                  <a:pt x="6791765" y="2625692"/>
                </a:lnTo>
                <a:lnTo>
                  <a:pt x="6803772" y="2581964"/>
                </a:lnTo>
                <a:lnTo>
                  <a:pt x="6807936" y="2535504"/>
                </a:lnTo>
                <a:lnTo>
                  <a:pt x="6807936" y="258470"/>
                </a:lnTo>
                <a:lnTo>
                  <a:pt x="6803772" y="212010"/>
                </a:lnTo>
                <a:lnTo>
                  <a:pt x="6791765" y="168282"/>
                </a:lnTo>
                <a:lnTo>
                  <a:pt x="6772647" y="128015"/>
                </a:lnTo>
                <a:lnTo>
                  <a:pt x="6747147" y="91941"/>
                </a:lnTo>
                <a:lnTo>
                  <a:pt x="6715994" y="60789"/>
                </a:lnTo>
                <a:lnTo>
                  <a:pt x="6679920" y="35289"/>
                </a:lnTo>
                <a:lnTo>
                  <a:pt x="6639654" y="16170"/>
                </a:lnTo>
                <a:lnTo>
                  <a:pt x="6595926" y="4164"/>
                </a:lnTo>
                <a:lnTo>
                  <a:pt x="6549466" y="0"/>
                </a:lnTo>
                <a:close/>
              </a:path>
            </a:pathLst>
          </a:custGeom>
          <a:solidFill>
            <a:srgbClr val="00B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1961" y="105867"/>
            <a:ext cx="1377238" cy="49272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68031" y="1174762"/>
            <a:ext cx="6808470" cy="2794000"/>
          </a:xfrm>
          <a:custGeom>
            <a:avLst/>
            <a:gdLst/>
            <a:ahLst/>
            <a:cxnLst/>
            <a:rect l="l" t="t" r="r" b="b"/>
            <a:pathLst>
              <a:path w="6808470" h="2794000">
                <a:moveTo>
                  <a:pt x="6549466" y="0"/>
                </a:moveTo>
                <a:lnTo>
                  <a:pt x="258470" y="0"/>
                </a:lnTo>
                <a:lnTo>
                  <a:pt x="212010" y="4164"/>
                </a:lnTo>
                <a:lnTo>
                  <a:pt x="168282" y="16170"/>
                </a:lnTo>
                <a:lnTo>
                  <a:pt x="128015" y="35289"/>
                </a:lnTo>
                <a:lnTo>
                  <a:pt x="91941" y="60789"/>
                </a:lnTo>
                <a:lnTo>
                  <a:pt x="60789" y="91941"/>
                </a:lnTo>
                <a:lnTo>
                  <a:pt x="35289" y="128016"/>
                </a:lnTo>
                <a:lnTo>
                  <a:pt x="16170" y="168282"/>
                </a:lnTo>
                <a:lnTo>
                  <a:pt x="4164" y="212010"/>
                </a:lnTo>
                <a:lnTo>
                  <a:pt x="0" y="258470"/>
                </a:lnTo>
                <a:lnTo>
                  <a:pt x="0" y="2535504"/>
                </a:lnTo>
                <a:lnTo>
                  <a:pt x="4164" y="2581964"/>
                </a:lnTo>
                <a:lnTo>
                  <a:pt x="16170" y="2625692"/>
                </a:lnTo>
                <a:lnTo>
                  <a:pt x="35289" y="2665958"/>
                </a:lnTo>
                <a:lnTo>
                  <a:pt x="60789" y="2702033"/>
                </a:lnTo>
                <a:lnTo>
                  <a:pt x="91941" y="2733185"/>
                </a:lnTo>
                <a:lnTo>
                  <a:pt x="128015" y="2758686"/>
                </a:lnTo>
                <a:lnTo>
                  <a:pt x="168282" y="2777805"/>
                </a:lnTo>
                <a:lnTo>
                  <a:pt x="212010" y="2789811"/>
                </a:lnTo>
                <a:lnTo>
                  <a:pt x="258470" y="2793975"/>
                </a:lnTo>
                <a:lnTo>
                  <a:pt x="6549466" y="2793975"/>
                </a:lnTo>
                <a:lnTo>
                  <a:pt x="6595926" y="2789811"/>
                </a:lnTo>
                <a:lnTo>
                  <a:pt x="6639654" y="2777805"/>
                </a:lnTo>
                <a:lnTo>
                  <a:pt x="6679920" y="2758686"/>
                </a:lnTo>
                <a:lnTo>
                  <a:pt x="6715994" y="2733185"/>
                </a:lnTo>
                <a:lnTo>
                  <a:pt x="6747147" y="2702033"/>
                </a:lnTo>
                <a:lnTo>
                  <a:pt x="6772647" y="2665958"/>
                </a:lnTo>
                <a:lnTo>
                  <a:pt x="6791765" y="2625692"/>
                </a:lnTo>
                <a:lnTo>
                  <a:pt x="6803772" y="2581964"/>
                </a:lnTo>
                <a:lnTo>
                  <a:pt x="6807936" y="2535504"/>
                </a:lnTo>
                <a:lnTo>
                  <a:pt x="6807936" y="258470"/>
                </a:lnTo>
                <a:lnTo>
                  <a:pt x="6803772" y="212010"/>
                </a:lnTo>
                <a:lnTo>
                  <a:pt x="6791765" y="168282"/>
                </a:lnTo>
                <a:lnTo>
                  <a:pt x="6772647" y="128015"/>
                </a:lnTo>
                <a:lnTo>
                  <a:pt x="6747147" y="91941"/>
                </a:lnTo>
                <a:lnTo>
                  <a:pt x="6715994" y="60789"/>
                </a:lnTo>
                <a:lnTo>
                  <a:pt x="6679920" y="35289"/>
                </a:lnTo>
                <a:lnTo>
                  <a:pt x="6639654" y="16170"/>
                </a:lnTo>
                <a:lnTo>
                  <a:pt x="6595926" y="4164"/>
                </a:lnTo>
                <a:lnTo>
                  <a:pt x="6549466" y="0"/>
                </a:lnTo>
                <a:close/>
              </a:path>
            </a:pathLst>
          </a:custGeom>
          <a:solidFill>
            <a:srgbClr val="00B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38982"/>
            <a:ext cx="9143999" cy="299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-6351" y="3837432"/>
            <a:ext cx="9156700" cy="1308100"/>
            <a:chOff x="-6351" y="3837432"/>
            <a:chExt cx="9156700" cy="13081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837432"/>
              <a:ext cx="9143999" cy="3517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014216"/>
              <a:ext cx="9143999" cy="1749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4189167"/>
              <a:ext cx="9144000" cy="949960"/>
            </a:xfrm>
            <a:custGeom>
              <a:avLst/>
              <a:gdLst/>
              <a:ahLst/>
              <a:cxnLst/>
              <a:rect l="l" t="t" r="r" b="b"/>
              <a:pathLst>
                <a:path w="9144000" h="949960">
                  <a:moveTo>
                    <a:pt x="9144001" y="0"/>
                  </a:moveTo>
                  <a:lnTo>
                    <a:pt x="0" y="0"/>
                  </a:lnTo>
                  <a:lnTo>
                    <a:pt x="0" y="949815"/>
                  </a:lnTo>
                  <a:lnTo>
                    <a:pt x="9144001" y="949815"/>
                  </a:lnTo>
                  <a:lnTo>
                    <a:pt x="9144001" y="0"/>
                  </a:lnTo>
                  <a:close/>
                </a:path>
              </a:pathLst>
            </a:custGeom>
            <a:solidFill>
              <a:srgbClr val="00B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4189167"/>
              <a:ext cx="9144000" cy="949960"/>
            </a:xfrm>
            <a:custGeom>
              <a:avLst/>
              <a:gdLst/>
              <a:ahLst/>
              <a:cxnLst/>
              <a:rect l="l" t="t" r="r" b="b"/>
              <a:pathLst>
                <a:path w="9144000" h="949960">
                  <a:moveTo>
                    <a:pt x="0" y="0"/>
                  </a:moveTo>
                  <a:lnTo>
                    <a:pt x="9144005" y="0"/>
                  </a:lnTo>
                  <a:lnTo>
                    <a:pt x="9144005" y="949816"/>
                  </a:lnTo>
                  <a:lnTo>
                    <a:pt x="0" y="949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B2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0904" y="4395723"/>
            <a:ext cx="836295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31875" marR="5080" indent="-101981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suggest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instability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secondary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arthrofibrosis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correcting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mechanical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errors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(offset,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slope,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joint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line)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revision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TKA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essential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durable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recovery.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9691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Discussion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93202" y="1312164"/>
            <a:ext cx="5629275" cy="196913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83515" marR="872490" indent="-173990">
              <a:lnSpc>
                <a:spcPts val="2180"/>
              </a:lnSpc>
              <a:spcBef>
                <a:spcPts val="355"/>
              </a:spcBef>
              <a:buSzPct val="95000"/>
              <a:buFont typeface="Wingdings"/>
              <a:buChar char=""/>
              <a:tabLst>
                <a:tab pos="183515" algn="l"/>
                <a:tab pos="211454" algn="l"/>
              </a:tabLst>
            </a:pPr>
            <a:r>
              <a:rPr sz="2000" b="1" dirty="0">
                <a:solidFill>
                  <a:srgbClr val="EEEDEF"/>
                </a:solidFill>
                <a:latin typeface="Calibri"/>
                <a:cs typeface="Calibri"/>
              </a:rPr>
              <a:t>	FI</a:t>
            </a:r>
            <a:r>
              <a:rPr sz="2000" b="1" spc="-3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EEDEF"/>
                </a:solidFill>
                <a:latin typeface="Calibri"/>
                <a:cs typeface="Calibri"/>
              </a:rPr>
              <a:t>+</a:t>
            </a:r>
            <a:r>
              <a:rPr sz="2000" b="1" spc="-2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EEDEF"/>
                </a:solidFill>
                <a:latin typeface="Calibri"/>
                <a:cs typeface="Calibri"/>
              </a:rPr>
              <a:t>Arthrofibrosis</a:t>
            </a:r>
            <a:r>
              <a:rPr sz="2000" b="1" spc="-3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EEDEF"/>
                </a:solidFill>
                <a:latin typeface="Calibri"/>
                <a:cs typeface="Calibri"/>
              </a:rPr>
              <a:t>showed</a:t>
            </a:r>
            <a:r>
              <a:rPr sz="2000" b="1" spc="-3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EEDEF"/>
                </a:solidFill>
                <a:latin typeface="Calibri"/>
                <a:cs typeface="Calibri"/>
              </a:rPr>
              <a:t>the</a:t>
            </a:r>
            <a:r>
              <a:rPr sz="2000" b="1" spc="-3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EEDEF"/>
                </a:solidFill>
                <a:latin typeface="Calibri"/>
                <a:cs typeface="Calibri"/>
              </a:rPr>
              <a:t>largest</a:t>
            </a:r>
            <a:r>
              <a:rPr sz="2000" b="1" spc="-3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EEEDEF"/>
                </a:solidFill>
                <a:latin typeface="Calibri"/>
                <a:cs typeface="Calibri"/>
              </a:rPr>
              <a:t>ROM </a:t>
            </a:r>
            <a:r>
              <a:rPr sz="2000" b="1" spc="-10" dirty="0">
                <a:solidFill>
                  <a:srgbClr val="EEEDEF"/>
                </a:solidFill>
                <a:latin typeface="Calibri"/>
                <a:cs typeface="Calibri"/>
              </a:rPr>
              <a:t>improvement</a:t>
            </a:r>
            <a:r>
              <a:rPr sz="2000" b="1" spc="-4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EEDEF"/>
                </a:solidFill>
                <a:latin typeface="Calibri"/>
                <a:cs typeface="Calibri"/>
              </a:rPr>
              <a:t>(~23°)</a:t>
            </a:r>
            <a:endParaRPr sz="2000">
              <a:latin typeface="Calibri"/>
              <a:cs typeface="Calibri"/>
            </a:endParaRPr>
          </a:p>
          <a:p>
            <a:pPr marL="525780" lvl="1" indent="-170815">
              <a:lnSpc>
                <a:spcPts val="1860"/>
              </a:lnSpc>
              <a:spcBef>
                <a:spcPts val="175"/>
              </a:spcBef>
              <a:buFont typeface="Courier New"/>
              <a:buChar char="o"/>
              <a:tabLst>
                <a:tab pos="525780" algn="l"/>
              </a:tabLst>
            </a:pPr>
            <a:r>
              <a:rPr sz="1600" dirty="0">
                <a:solidFill>
                  <a:srgbClr val="EEEDEF"/>
                </a:solidFill>
                <a:latin typeface="Calibri"/>
                <a:cs typeface="Calibri"/>
              </a:rPr>
              <a:t>Despite</a:t>
            </a:r>
            <a:r>
              <a:rPr sz="1600" spc="-6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EEDEF"/>
                </a:solidFill>
                <a:latin typeface="Calibri"/>
                <a:cs typeface="Calibri"/>
              </a:rPr>
              <a:t>starting</a:t>
            </a:r>
            <a:r>
              <a:rPr sz="1600" spc="-6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EEDEF"/>
                </a:solidFill>
                <a:latin typeface="Calibri"/>
                <a:cs typeface="Calibri"/>
              </a:rPr>
              <a:t>with</a:t>
            </a:r>
            <a:r>
              <a:rPr sz="1600" spc="-6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EEDEF"/>
                </a:solidFill>
                <a:latin typeface="Calibri"/>
                <a:cs typeface="Calibri"/>
              </a:rPr>
              <a:t>severe</a:t>
            </a:r>
            <a:r>
              <a:rPr sz="1600" spc="-6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EEDEF"/>
                </a:solidFill>
                <a:latin typeface="Calibri"/>
                <a:cs typeface="Calibri"/>
              </a:rPr>
              <a:t>stiffness,</a:t>
            </a:r>
            <a:r>
              <a:rPr sz="1600" spc="-5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EEDEF"/>
                </a:solidFill>
                <a:latin typeface="Calibri"/>
                <a:cs typeface="Calibri"/>
              </a:rPr>
              <a:t>and</a:t>
            </a:r>
            <a:r>
              <a:rPr sz="1600" spc="-6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EEDEF"/>
                </a:solidFill>
                <a:latin typeface="Calibri"/>
                <a:cs typeface="Calibri"/>
              </a:rPr>
              <a:t>ultimately</a:t>
            </a:r>
            <a:r>
              <a:rPr sz="1600" spc="-5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EEEDEF"/>
                </a:solidFill>
                <a:latin typeface="Calibri"/>
                <a:cs typeface="Calibri"/>
              </a:rPr>
              <a:t>achieved</a:t>
            </a:r>
            <a:endParaRPr sz="1600">
              <a:latin typeface="Calibri"/>
              <a:cs typeface="Calibri"/>
            </a:endParaRPr>
          </a:p>
          <a:p>
            <a:pPr marL="526415">
              <a:lnSpc>
                <a:spcPts val="1860"/>
              </a:lnSpc>
            </a:pPr>
            <a:r>
              <a:rPr sz="1600" b="1" dirty="0">
                <a:solidFill>
                  <a:srgbClr val="EEEDEF"/>
                </a:solidFill>
                <a:latin typeface="Calibri"/>
                <a:cs typeface="Calibri"/>
              </a:rPr>
              <a:t>similar</a:t>
            </a:r>
            <a:r>
              <a:rPr sz="1600" b="1" spc="-5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EEEDEF"/>
                </a:solidFill>
                <a:latin typeface="Calibri"/>
                <a:cs typeface="Calibri"/>
              </a:rPr>
              <a:t>functional</a:t>
            </a:r>
            <a:r>
              <a:rPr sz="1600" b="1" spc="-6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EEEDEF"/>
                </a:solidFill>
                <a:latin typeface="Calibri"/>
                <a:cs typeface="Calibri"/>
              </a:rPr>
              <a:t>outcomes</a:t>
            </a:r>
            <a:r>
              <a:rPr sz="1600" b="1" spc="-6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EEDEF"/>
                </a:solidFill>
                <a:latin typeface="Calibri"/>
                <a:cs typeface="Calibri"/>
              </a:rPr>
              <a:t>to</a:t>
            </a:r>
            <a:r>
              <a:rPr sz="1600" spc="-5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EEDEF"/>
                </a:solidFill>
                <a:latin typeface="Calibri"/>
                <a:cs typeface="Calibri"/>
              </a:rPr>
              <a:t>isolated</a:t>
            </a:r>
            <a:r>
              <a:rPr sz="1600" spc="-6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EEEDEF"/>
                </a:solidFill>
                <a:latin typeface="Calibri"/>
                <a:cs typeface="Calibri"/>
              </a:rPr>
              <a:t>FI.</a:t>
            </a:r>
            <a:endParaRPr sz="1600">
              <a:latin typeface="Calibri"/>
              <a:cs typeface="Calibri"/>
            </a:endParaRPr>
          </a:p>
          <a:p>
            <a:pPr marL="212090" indent="-201930">
              <a:lnSpc>
                <a:spcPct val="100000"/>
              </a:lnSpc>
              <a:spcBef>
                <a:spcPts val="489"/>
              </a:spcBef>
              <a:buSzPct val="95000"/>
              <a:buFont typeface="Wingdings"/>
              <a:buChar char=""/>
              <a:tabLst>
                <a:tab pos="212090" algn="l"/>
              </a:tabLst>
            </a:pPr>
            <a:r>
              <a:rPr sz="2000" dirty="0">
                <a:solidFill>
                  <a:srgbClr val="EEEDEF"/>
                </a:solidFill>
                <a:latin typeface="Calibri"/>
                <a:cs typeface="Calibri"/>
              </a:rPr>
              <a:t>Diagnosis</a:t>
            </a:r>
            <a:r>
              <a:rPr sz="2000" spc="-3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EEDEF"/>
                </a:solidFill>
                <a:latin typeface="Calibri"/>
                <a:cs typeface="Calibri"/>
              </a:rPr>
              <a:t>of</a:t>
            </a:r>
            <a:r>
              <a:rPr sz="2000" spc="-3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EEDEF"/>
                </a:solidFill>
                <a:latin typeface="Calibri"/>
                <a:cs typeface="Calibri"/>
              </a:rPr>
              <a:t>FI</a:t>
            </a:r>
            <a:r>
              <a:rPr sz="2000" spc="-4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EEDEF"/>
                </a:solidFill>
                <a:latin typeface="Calibri"/>
                <a:cs typeface="Calibri"/>
              </a:rPr>
              <a:t>+</a:t>
            </a:r>
            <a:r>
              <a:rPr sz="2000" spc="-3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EEDEF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EEDEF"/>
                </a:solidFill>
                <a:latin typeface="Calibri"/>
                <a:cs typeface="Calibri"/>
              </a:rPr>
              <a:t>remains</a:t>
            </a:r>
            <a:r>
              <a:rPr sz="2000" spc="-3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EEEDEF"/>
                </a:solidFill>
                <a:latin typeface="Calibri"/>
                <a:cs typeface="Calibri"/>
              </a:rPr>
              <a:t>challenging</a:t>
            </a:r>
            <a:endParaRPr sz="2000">
              <a:latin typeface="Calibri"/>
              <a:cs typeface="Calibri"/>
            </a:endParaRPr>
          </a:p>
          <a:p>
            <a:pPr marL="526415" marR="5080" indent="-171450">
              <a:lnSpc>
                <a:spcPts val="1800"/>
              </a:lnSpc>
              <a:spcBef>
                <a:spcPts val="340"/>
              </a:spcBef>
            </a:pPr>
            <a:r>
              <a:rPr sz="1600" spc="-10" dirty="0">
                <a:solidFill>
                  <a:srgbClr val="EEEDEF"/>
                </a:solidFill>
                <a:latin typeface="Courier New"/>
                <a:cs typeface="Courier New"/>
              </a:rPr>
              <a:t>o</a:t>
            </a:r>
            <a:r>
              <a:rPr sz="1600" spc="-575" dirty="0">
                <a:solidFill>
                  <a:srgbClr val="EEEDEF"/>
                </a:solidFill>
                <a:latin typeface="Courier New"/>
                <a:cs typeface="Courier New"/>
              </a:rPr>
              <a:t> </a:t>
            </a:r>
            <a:r>
              <a:rPr sz="1600" spc="-10" dirty="0">
                <a:solidFill>
                  <a:srgbClr val="EEEDEF"/>
                </a:solidFill>
                <a:latin typeface="Calibri"/>
                <a:cs typeface="Calibri"/>
              </a:rPr>
              <a:t>accurate</a:t>
            </a:r>
            <a:r>
              <a:rPr sz="1600" spc="-4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EEEDEF"/>
                </a:solidFill>
                <a:latin typeface="Calibri"/>
                <a:cs typeface="Calibri"/>
              </a:rPr>
              <a:t>identification</a:t>
            </a:r>
            <a:r>
              <a:rPr sz="1600" spc="-2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EEDEF"/>
                </a:solidFill>
                <a:latin typeface="Calibri"/>
                <a:cs typeface="Calibri"/>
              </a:rPr>
              <a:t>requires</a:t>
            </a:r>
            <a:r>
              <a:rPr sz="1600" spc="-2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EEEDEF"/>
                </a:solidFill>
                <a:latin typeface="Calibri"/>
                <a:cs typeface="Calibri"/>
              </a:rPr>
              <a:t>radiographic evaluation</a:t>
            </a:r>
            <a:r>
              <a:rPr sz="1600" b="1" spc="-1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EEEDEF"/>
                </a:solidFill>
                <a:latin typeface="Calibri"/>
                <a:cs typeface="Calibri"/>
              </a:rPr>
              <a:t>+ </a:t>
            </a:r>
            <a:r>
              <a:rPr sz="1600" b="1" spc="-10" dirty="0">
                <a:solidFill>
                  <a:srgbClr val="EEEDEF"/>
                </a:solidFill>
                <a:latin typeface="Calibri"/>
                <a:cs typeface="Calibri"/>
              </a:rPr>
              <a:t>intraoperative</a:t>
            </a:r>
            <a:r>
              <a:rPr sz="1600" b="1" spc="-6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EEEDEF"/>
                </a:solidFill>
                <a:latin typeface="Calibri"/>
                <a:cs typeface="Calibri"/>
              </a:rPr>
              <a:t>gap</a:t>
            </a:r>
            <a:r>
              <a:rPr sz="1600" b="1" spc="-5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EEEDEF"/>
                </a:solidFill>
                <a:latin typeface="Calibri"/>
                <a:cs typeface="Calibri"/>
              </a:rPr>
              <a:t>assessment</a:t>
            </a:r>
            <a:r>
              <a:rPr sz="1600" b="1" spc="-6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EEDEF"/>
                </a:solidFill>
                <a:latin typeface="Calibri"/>
                <a:cs typeface="Calibri"/>
              </a:rPr>
              <a:t>to</a:t>
            </a:r>
            <a:r>
              <a:rPr sz="1600" spc="-4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EEDEF"/>
                </a:solidFill>
                <a:latin typeface="Calibri"/>
                <a:cs typeface="Calibri"/>
              </a:rPr>
              <a:t>confirm</a:t>
            </a:r>
            <a:r>
              <a:rPr sz="1600" spc="-5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EEDEF"/>
                </a:solidFill>
                <a:latin typeface="Calibri"/>
                <a:cs typeface="Calibri"/>
              </a:rPr>
              <a:t>mechanical</a:t>
            </a:r>
            <a:r>
              <a:rPr sz="1600" spc="-6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EEEDEF"/>
                </a:solidFill>
                <a:latin typeface="Calibri"/>
                <a:cs typeface="Calibri"/>
              </a:rPr>
              <a:t>causes.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4007" y="615188"/>
            <a:ext cx="3887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0" dirty="0"/>
              <a:t>Take</a:t>
            </a:r>
            <a:r>
              <a:rPr sz="3600" spc="-90" dirty="0"/>
              <a:t> </a:t>
            </a:r>
            <a:r>
              <a:rPr sz="3600" dirty="0"/>
              <a:t>Home</a:t>
            </a:r>
            <a:r>
              <a:rPr sz="3600" spc="-90" dirty="0"/>
              <a:t> </a:t>
            </a:r>
            <a:r>
              <a:rPr sz="3600" spc="-10" dirty="0"/>
              <a:t>Message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dirty="0"/>
              <a:t>Revision</a:t>
            </a:r>
            <a:r>
              <a:rPr spc="-50" dirty="0"/>
              <a:t> </a:t>
            </a:r>
            <a:r>
              <a:rPr dirty="0"/>
              <a:t>TKA</a:t>
            </a:r>
            <a:r>
              <a:rPr spc="-50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dirty="0"/>
              <a:t>FI</a:t>
            </a:r>
            <a:r>
              <a:rPr spc="-45" dirty="0"/>
              <a:t> </a:t>
            </a:r>
            <a:r>
              <a:rPr dirty="0"/>
              <a:t>+</a:t>
            </a:r>
            <a:r>
              <a:rPr spc="-40" dirty="0"/>
              <a:t> </a:t>
            </a:r>
            <a:r>
              <a:rPr spc="-10" dirty="0"/>
              <a:t>Arthrofibrosis</a:t>
            </a:r>
            <a:r>
              <a:rPr spc="-50" dirty="0"/>
              <a:t> </a:t>
            </a:r>
            <a:r>
              <a:rPr dirty="0">
                <a:solidFill>
                  <a:srgbClr val="00B050"/>
                </a:solidFill>
              </a:rPr>
              <a:t>provides</a:t>
            </a:r>
            <a:r>
              <a:rPr spc="-45" dirty="0">
                <a:solidFill>
                  <a:srgbClr val="00B050"/>
                </a:solidFill>
              </a:rPr>
              <a:t> </a:t>
            </a:r>
            <a:r>
              <a:rPr spc="-10" dirty="0">
                <a:solidFill>
                  <a:srgbClr val="00B050"/>
                </a:solidFill>
              </a:rPr>
              <a:t>comparable </a:t>
            </a:r>
            <a:r>
              <a:rPr dirty="0">
                <a:solidFill>
                  <a:srgbClr val="00B050"/>
                </a:solidFill>
              </a:rPr>
              <a:t>functional</a:t>
            </a:r>
            <a:r>
              <a:rPr spc="-60" dirty="0">
                <a:solidFill>
                  <a:srgbClr val="00B050"/>
                </a:solidFill>
              </a:rPr>
              <a:t> </a:t>
            </a:r>
            <a:r>
              <a:rPr dirty="0">
                <a:solidFill>
                  <a:srgbClr val="00B050"/>
                </a:solidFill>
              </a:rPr>
              <a:t>outcomes</a:t>
            </a:r>
            <a:r>
              <a:rPr spc="-55" dirty="0">
                <a:solidFill>
                  <a:srgbClr val="00B050"/>
                </a:solidFill>
              </a:rPr>
              <a:t> </a:t>
            </a:r>
            <a:r>
              <a:rPr dirty="0">
                <a:solidFill>
                  <a:srgbClr val="00B050"/>
                </a:solidFill>
              </a:rPr>
              <a:t>to</a:t>
            </a:r>
            <a:r>
              <a:rPr spc="-50" dirty="0">
                <a:solidFill>
                  <a:srgbClr val="00B050"/>
                </a:solidFill>
              </a:rPr>
              <a:t> </a:t>
            </a:r>
            <a:r>
              <a:rPr dirty="0">
                <a:solidFill>
                  <a:srgbClr val="00B050"/>
                </a:solidFill>
              </a:rPr>
              <a:t>isolated</a:t>
            </a:r>
            <a:r>
              <a:rPr spc="-55" dirty="0">
                <a:solidFill>
                  <a:srgbClr val="00B050"/>
                </a:solidFill>
              </a:rPr>
              <a:t> </a:t>
            </a:r>
            <a:r>
              <a:rPr dirty="0"/>
              <a:t>FI,</a:t>
            </a:r>
            <a:r>
              <a:rPr spc="-55" dirty="0"/>
              <a:t> </a:t>
            </a:r>
            <a:r>
              <a:rPr dirty="0"/>
              <a:t>with</a:t>
            </a:r>
            <a:r>
              <a:rPr spc="-50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added</a:t>
            </a:r>
            <a:r>
              <a:rPr spc="-55" dirty="0"/>
              <a:t> </a:t>
            </a:r>
            <a:r>
              <a:rPr dirty="0"/>
              <a:t>benefit</a:t>
            </a:r>
            <a:r>
              <a:rPr spc="-55" dirty="0"/>
              <a:t> </a:t>
            </a:r>
            <a:r>
              <a:rPr spc="-25" dirty="0"/>
              <a:t>of </a:t>
            </a:r>
            <a:r>
              <a:rPr spc="-10" dirty="0"/>
              <a:t>significantly</a:t>
            </a:r>
            <a:r>
              <a:rPr spc="-35" dirty="0"/>
              <a:t> </a:t>
            </a:r>
            <a:r>
              <a:rPr spc="-10" dirty="0"/>
              <a:t>greater</a:t>
            </a:r>
            <a:r>
              <a:rPr spc="-35" dirty="0"/>
              <a:t> </a:t>
            </a:r>
            <a:r>
              <a:rPr dirty="0"/>
              <a:t>ROM</a:t>
            </a:r>
            <a:r>
              <a:rPr spc="-35" dirty="0"/>
              <a:t> </a:t>
            </a:r>
            <a:r>
              <a:rPr spc="-10" dirty="0"/>
              <a:t>improvement.</a:t>
            </a:r>
          </a:p>
          <a:p>
            <a:pPr marL="297815" indent="-285115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297815" algn="l"/>
              </a:tabLst>
            </a:pPr>
            <a:r>
              <a:rPr spc="-10" dirty="0">
                <a:solidFill>
                  <a:srgbClr val="00843C"/>
                </a:solidFill>
              </a:rPr>
              <a:t>Correcting mechanical</a:t>
            </a:r>
            <a:r>
              <a:rPr spc="-20" dirty="0">
                <a:solidFill>
                  <a:srgbClr val="00843C"/>
                </a:solidFill>
              </a:rPr>
              <a:t> </a:t>
            </a:r>
            <a:r>
              <a:rPr spc="-10" dirty="0">
                <a:solidFill>
                  <a:srgbClr val="00843C"/>
                </a:solidFill>
              </a:rPr>
              <a:t>factors</a:t>
            </a:r>
          </a:p>
          <a:p>
            <a:pPr marL="755015" lvl="1" indent="-285115">
              <a:lnSpc>
                <a:spcPct val="100000"/>
              </a:lnSpc>
              <a:buFont typeface="Arial"/>
              <a:buChar char="•"/>
              <a:tabLst>
                <a:tab pos="755015" algn="l"/>
              </a:tabLst>
            </a:pPr>
            <a:r>
              <a:rPr sz="2000" b="1" i="1" dirty="0">
                <a:solidFill>
                  <a:srgbClr val="00A3F4"/>
                </a:solidFill>
                <a:latin typeface="Calibri"/>
                <a:cs typeface="Calibri"/>
              </a:rPr>
              <a:t>joint</a:t>
            </a:r>
            <a:r>
              <a:rPr sz="2000" b="1" i="1" spc="-60" dirty="0">
                <a:solidFill>
                  <a:srgbClr val="00A3F4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A3F4"/>
                </a:solidFill>
                <a:latin typeface="Calibri"/>
                <a:cs typeface="Calibri"/>
              </a:rPr>
              <a:t>line,</a:t>
            </a:r>
            <a:r>
              <a:rPr sz="2000" b="1" i="1" spc="-55" dirty="0">
                <a:solidFill>
                  <a:srgbClr val="00A3F4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A3F4"/>
                </a:solidFill>
                <a:latin typeface="Calibri"/>
                <a:cs typeface="Calibri"/>
              </a:rPr>
              <a:t>tibial</a:t>
            </a:r>
            <a:r>
              <a:rPr sz="2000" b="1" i="1" spc="-60" dirty="0">
                <a:solidFill>
                  <a:srgbClr val="00A3F4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A3F4"/>
                </a:solidFill>
                <a:latin typeface="Calibri"/>
                <a:cs typeface="Calibri"/>
              </a:rPr>
              <a:t>slope,</a:t>
            </a:r>
            <a:r>
              <a:rPr sz="2000" b="1" i="1" spc="-50" dirty="0">
                <a:solidFill>
                  <a:srgbClr val="00A3F4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A3F4"/>
                </a:solidFill>
                <a:latin typeface="Calibri"/>
                <a:cs typeface="Calibri"/>
              </a:rPr>
              <a:t>posterior</a:t>
            </a:r>
            <a:r>
              <a:rPr sz="2000" b="1" i="1" spc="-60" dirty="0">
                <a:solidFill>
                  <a:srgbClr val="00A3F4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A3F4"/>
                </a:solidFill>
                <a:latin typeface="Calibri"/>
                <a:cs typeface="Calibri"/>
              </a:rPr>
              <a:t>femoral</a:t>
            </a:r>
            <a:r>
              <a:rPr sz="2000" b="1" i="1" spc="-60" dirty="0">
                <a:solidFill>
                  <a:srgbClr val="00A3F4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A3F4"/>
                </a:solidFill>
                <a:latin typeface="Calibri"/>
                <a:cs typeface="Calibri"/>
              </a:rPr>
              <a:t>offset</a:t>
            </a:r>
            <a:endParaRPr sz="2000">
              <a:latin typeface="Calibri"/>
              <a:cs typeface="Calibri"/>
            </a:endParaRPr>
          </a:p>
          <a:p>
            <a:pPr marL="755650" marR="443865" lvl="1" indent="-285750">
              <a:lnSpc>
                <a:spcPct val="100000"/>
              </a:lnSpc>
              <a:buFont typeface="Arial"/>
              <a:buChar char="•"/>
              <a:tabLst>
                <a:tab pos="755650" algn="l"/>
              </a:tabLst>
            </a:pPr>
            <a:r>
              <a:rPr sz="2000" b="1" dirty="0">
                <a:latin typeface="Calibri"/>
                <a:cs typeface="Calibri"/>
              </a:rPr>
              <a:t>Appears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critical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reversing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stiffness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preventing recurrent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arthrofibrosis.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4896" y="0"/>
            <a:ext cx="1586255" cy="15862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8881" y="0"/>
            <a:ext cx="6105525" cy="5143500"/>
          </a:xfrm>
          <a:custGeom>
            <a:avLst/>
            <a:gdLst/>
            <a:ahLst/>
            <a:cxnLst/>
            <a:rect l="l" t="t" r="r" b="b"/>
            <a:pathLst>
              <a:path w="6105525" h="5143500">
                <a:moveTo>
                  <a:pt x="6105118" y="0"/>
                </a:moveTo>
                <a:lnTo>
                  <a:pt x="0" y="0"/>
                </a:lnTo>
                <a:lnTo>
                  <a:pt x="0" y="5143499"/>
                </a:lnTo>
                <a:lnTo>
                  <a:pt x="6105118" y="5143499"/>
                </a:lnTo>
                <a:lnTo>
                  <a:pt x="6105118" y="0"/>
                </a:lnTo>
                <a:close/>
              </a:path>
            </a:pathLst>
          </a:custGeom>
          <a:solidFill>
            <a:srgbClr val="00B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8583" y="1086789"/>
            <a:ext cx="3270097" cy="11685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05439" y="2276348"/>
            <a:ext cx="3597275" cy="93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EEEDEF"/>
                </a:solidFill>
                <a:latin typeface="Calibri"/>
                <a:cs typeface="Calibri"/>
              </a:rPr>
              <a:t>LEARN</a:t>
            </a:r>
            <a:r>
              <a:rPr sz="1800" b="1" i="1" spc="-30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EEEDEF"/>
                </a:solidFill>
                <a:latin typeface="Calibri"/>
                <a:cs typeface="Calibri"/>
              </a:rPr>
              <a:t>–</a:t>
            </a:r>
            <a:r>
              <a:rPr sz="1800" b="1" i="1" spc="-3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EEEDEF"/>
                </a:solidFill>
                <a:latin typeface="Calibri"/>
                <a:cs typeface="Calibri"/>
              </a:rPr>
              <a:t>PRACTICE</a:t>
            </a:r>
            <a:r>
              <a:rPr sz="1800" b="1" i="1" spc="-3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EEEDEF"/>
                </a:solidFill>
                <a:latin typeface="Calibri"/>
                <a:cs typeface="Calibri"/>
              </a:rPr>
              <a:t>-</a:t>
            </a:r>
            <a:r>
              <a:rPr sz="1800" b="1" i="1" spc="-35" dirty="0">
                <a:solidFill>
                  <a:srgbClr val="EEEDE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EEEDEF"/>
                </a:solidFill>
                <a:latin typeface="Calibri"/>
                <a:cs typeface="Calibri"/>
              </a:rPr>
              <a:t>PERFORM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i="1" spc="-10" dirty="0">
                <a:solidFill>
                  <a:srgbClr val="EEEDEF"/>
                </a:solidFill>
                <a:latin typeface="Calibri"/>
                <a:cs typeface="Calibri"/>
                <a:hlinkClick r:id="rId3"/>
              </a:rPr>
              <a:t>www.practicalcourseorthopedics.com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9977" y="3696715"/>
            <a:ext cx="360000" cy="3599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89981" y="3691103"/>
            <a:ext cx="359994" cy="360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25743" y="3691103"/>
            <a:ext cx="360000" cy="360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61505" y="3691103"/>
            <a:ext cx="360000" cy="360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97280" y="3691103"/>
            <a:ext cx="359994" cy="3600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5433" y="1148588"/>
            <a:ext cx="2144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B2D7"/>
                </a:solidFill>
              </a:rPr>
              <a:t>Thank</a:t>
            </a:r>
            <a:r>
              <a:rPr sz="3600" spc="-95" dirty="0">
                <a:solidFill>
                  <a:srgbClr val="00B2D7"/>
                </a:solidFill>
              </a:rPr>
              <a:t> </a:t>
            </a:r>
            <a:r>
              <a:rPr sz="3600" spc="-20" dirty="0">
                <a:solidFill>
                  <a:srgbClr val="00B2D7"/>
                </a:solidFill>
              </a:rPr>
              <a:t>you!</a:t>
            </a:r>
            <a:endParaRPr sz="3600"/>
          </a:p>
        </p:txBody>
      </p: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663" y="1925053"/>
            <a:ext cx="2735707" cy="174369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67536" y="3773084"/>
            <a:ext cx="2045970" cy="1155065"/>
            <a:chOff x="467536" y="3773084"/>
            <a:chExt cx="2045970" cy="115506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536" y="3773084"/>
              <a:ext cx="2045970" cy="6834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5550" y="4485007"/>
              <a:ext cx="1195184" cy="442592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6344" y="365759"/>
            <a:ext cx="2142744" cy="6431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3892295"/>
            <a:ext cx="9156700" cy="1257935"/>
            <a:chOff x="-6350" y="3892295"/>
            <a:chExt cx="9156700" cy="1257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92295"/>
              <a:ext cx="9144000" cy="3535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243287"/>
              <a:ext cx="9144000" cy="900430"/>
            </a:xfrm>
            <a:custGeom>
              <a:avLst/>
              <a:gdLst/>
              <a:ahLst/>
              <a:cxnLst/>
              <a:rect l="l" t="t" r="r" b="b"/>
              <a:pathLst>
                <a:path w="9144000" h="900429">
                  <a:moveTo>
                    <a:pt x="9144000" y="0"/>
                  </a:moveTo>
                  <a:lnTo>
                    <a:pt x="0" y="0"/>
                  </a:lnTo>
                  <a:lnTo>
                    <a:pt x="0" y="900212"/>
                  </a:lnTo>
                  <a:lnTo>
                    <a:pt x="9144000" y="9002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B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243287"/>
              <a:ext cx="9144000" cy="900430"/>
            </a:xfrm>
            <a:custGeom>
              <a:avLst/>
              <a:gdLst/>
              <a:ahLst/>
              <a:cxnLst/>
              <a:rect l="l" t="t" r="r" b="b"/>
              <a:pathLst>
                <a:path w="9144000" h="900429">
                  <a:moveTo>
                    <a:pt x="0" y="0"/>
                  </a:moveTo>
                  <a:lnTo>
                    <a:pt x="9144005" y="0"/>
                  </a:lnTo>
                  <a:lnTo>
                    <a:pt x="9144005" y="900213"/>
                  </a:lnTo>
                  <a:lnTo>
                    <a:pt x="0" y="90021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B2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81224" y="900214"/>
            <a:ext cx="730250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730046" y="0"/>
                </a:moveTo>
                <a:lnTo>
                  <a:pt x="0" y="1"/>
                </a:lnTo>
              </a:path>
            </a:pathLst>
          </a:custGeom>
          <a:ln w="38100">
            <a:solidFill>
              <a:srgbClr val="00B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8031" y="1122413"/>
            <a:ext cx="6808470" cy="2794000"/>
          </a:xfrm>
          <a:custGeom>
            <a:avLst/>
            <a:gdLst/>
            <a:ahLst/>
            <a:cxnLst/>
            <a:rect l="l" t="t" r="r" b="b"/>
            <a:pathLst>
              <a:path w="6808470" h="2794000">
                <a:moveTo>
                  <a:pt x="6549466" y="0"/>
                </a:moveTo>
                <a:lnTo>
                  <a:pt x="258470" y="0"/>
                </a:lnTo>
                <a:lnTo>
                  <a:pt x="212010" y="4164"/>
                </a:lnTo>
                <a:lnTo>
                  <a:pt x="168282" y="16170"/>
                </a:lnTo>
                <a:lnTo>
                  <a:pt x="128015" y="35289"/>
                </a:lnTo>
                <a:lnTo>
                  <a:pt x="91941" y="60789"/>
                </a:lnTo>
                <a:lnTo>
                  <a:pt x="60789" y="91941"/>
                </a:lnTo>
                <a:lnTo>
                  <a:pt x="35289" y="128015"/>
                </a:lnTo>
                <a:lnTo>
                  <a:pt x="16170" y="168282"/>
                </a:lnTo>
                <a:lnTo>
                  <a:pt x="4164" y="212010"/>
                </a:lnTo>
                <a:lnTo>
                  <a:pt x="0" y="258470"/>
                </a:lnTo>
                <a:lnTo>
                  <a:pt x="0" y="2535504"/>
                </a:lnTo>
                <a:lnTo>
                  <a:pt x="4164" y="2581964"/>
                </a:lnTo>
                <a:lnTo>
                  <a:pt x="16170" y="2625692"/>
                </a:lnTo>
                <a:lnTo>
                  <a:pt x="35289" y="2665959"/>
                </a:lnTo>
                <a:lnTo>
                  <a:pt x="60789" y="2702034"/>
                </a:lnTo>
                <a:lnTo>
                  <a:pt x="91941" y="2733187"/>
                </a:lnTo>
                <a:lnTo>
                  <a:pt x="128015" y="2758688"/>
                </a:lnTo>
                <a:lnTo>
                  <a:pt x="168282" y="2777807"/>
                </a:lnTo>
                <a:lnTo>
                  <a:pt x="212010" y="2789813"/>
                </a:lnTo>
                <a:lnTo>
                  <a:pt x="258470" y="2793978"/>
                </a:lnTo>
                <a:lnTo>
                  <a:pt x="6549466" y="2793978"/>
                </a:lnTo>
                <a:lnTo>
                  <a:pt x="6595926" y="2789813"/>
                </a:lnTo>
                <a:lnTo>
                  <a:pt x="6639654" y="2777807"/>
                </a:lnTo>
                <a:lnTo>
                  <a:pt x="6679920" y="2758688"/>
                </a:lnTo>
                <a:lnTo>
                  <a:pt x="6715994" y="2733187"/>
                </a:lnTo>
                <a:lnTo>
                  <a:pt x="6747147" y="2702034"/>
                </a:lnTo>
                <a:lnTo>
                  <a:pt x="6772647" y="2665959"/>
                </a:lnTo>
                <a:lnTo>
                  <a:pt x="6791765" y="2625692"/>
                </a:lnTo>
                <a:lnTo>
                  <a:pt x="6803772" y="2581964"/>
                </a:lnTo>
                <a:lnTo>
                  <a:pt x="6807936" y="2535504"/>
                </a:lnTo>
                <a:lnTo>
                  <a:pt x="6807936" y="258470"/>
                </a:lnTo>
                <a:lnTo>
                  <a:pt x="6803772" y="212010"/>
                </a:lnTo>
                <a:lnTo>
                  <a:pt x="6791765" y="168282"/>
                </a:lnTo>
                <a:lnTo>
                  <a:pt x="6772647" y="128015"/>
                </a:lnTo>
                <a:lnTo>
                  <a:pt x="6747147" y="91941"/>
                </a:lnTo>
                <a:lnTo>
                  <a:pt x="6715994" y="60789"/>
                </a:lnTo>
                <a:lnTo>
                  <a:pt x="6679920" y="35289"/>
                </a:lnTo>
                <a:lnTo>
                  <a:pt x="6639654" y="16170"/>
                </a:lnTo>
                <a:lnTo>
                  <a:pt x="6595926" y="4164"/>
                </a:lnTo>
                <a:lnTo>
                  <a:pt x="6549466" y="0"/>
                </a:lnTo>
                <a:close/>
              </a:path>
            </a:pathLst>
          </a:custGeom>
          <a:solidFill>
            <a:srgbClr val="EE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1961" y="105867"/>
            <a:ext cx="1377238" cy="49272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81224" y="900214"/>
            <a:ext cx="730250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730046" y="0"/>
                </a:moveTo>
                <a:lnTo>
                  <a:pt x="0" y="1"/>
                </a:lnTo>
              </a:path>
            </a:pathLst>
          </a:custGeom>
          <a:ln w="38100">
            <a:solidFill>
              <a:srgbClr val="00B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2784" y="1147546"/>
            <a:ext cx="7535545" cy="2794000"/>
          </a:xfrm>
          <a:custGeom>
            <a:avLst/>
            <a:gdLst/>
            <a:ahLst/>
            <a:cxnLst/>
            <a:rect l="l" t="t" r="r" b="b"/>
            <a:pathLst>
              <a:path w="7535545" h="2794000">
                <a:moveTo>
                  <a:pt x="7276818" y="0"/>
                </a:moveTo>
                <a:lnTo>
                  <a:pt x="258469" y="0"/>
                </a:lnTo>
                <a:lnTo>
                  <a:pt x="212008" y="4164"/>
                </a:lnTo>
                <a:lnTo>
                  <a:pt x="168280" y="16170"/>
                </a:lnTo>
                <a:lnTo>
                  <a:pt x="128014" y="35289"/>
                </a:lnTo>
                <a:lnTo>
                  <a:pt x="91940" y="60789"/>
                </a:lnTo>
                <a:lnTo>
                  <a:pt x="60788" y="91941"/>
                </a:lnTo>
                <a:lnTo>
                  <a:pt x="35288" y="128015"/>
                </a:lnTo>
                <a:lnTo>
                  <a:pt x="16170" y="168282"/>
                </a:lnTo>
                <a:lnTo>
                  <a:pt x="4164" y="212010"/>
                </a:lnTo>
                <a:lnTo>
                  <a:pt x="0" y="258470"/>
                </a:lnTo>
                <a:lnTo>
                  <a:pt x="0" y="2535504"/>
                </a:lnTo>
                <a:lnTo>
                  <a:pt x="4164" y="2581964"/>
                </a:lnTo>
                <a:lnTo>
                  <a:pt x="16170" y="2625692"/>
                </a:lnTo>
                <a:lnTo>
                  <a:pt x="35288" y="2665959"/>
                </a:lnTo>
                <a:lnTo>
                  <a:pt x="60788" y="2702033"/>
                </a:lnTo>
                <a:lnTo>
                  <a:pt x="91940" y="2733186"/>
                </a:lnTo>
                <a:lnTo>
                  <a:pt x="128014" y="2758687"/>
                </a:lnTo>
                <a:lnTo>
                  <a:pt x="168280" y="2777806"/>
                </a:lnTo>
                <a:lnTo>
                  <a:pt x="212008" y="2789812"/>
                </a:lnTo>
                <a:lnTo>
                  <a:pt x="258469" y="2793977"/>
                </a:lnTo>
                <a:lnTo>
                  <a:pt x="7276818" y="2793977"/>
                </a:lnTo>
                <a:lnTo>
                  <a:pt x="7323278" y="2789812"/>
                </a:lnTo>
                <a:lnTo>
                  <a:pt x="7367006" y="2777806"/>
                </a:lnTo>
                <a:lnTo>
                  <a:pt x="7407272" y="2758687"/>
                </a:lnTo>
                <a:lnTo>
                  <a:pt x="7443346" y="2733186"/>
                </a:lnTo>
                <a:lnTo>
                  <a:pt x="7474499" y="2702033"/>
                </a:lnTo>
                <a:lnTo>
                  <a:pt x="7499999" y="2665959"/>
                </a:lnTo>
                <a:lnTo>
                  <a:pt x="7519117" y="2625692"/>
                </a:lnTo>
                <a:lnTo>
                  <a:pt x="7531124" y="2581964"/>
                </a:lnTo>
                <a:lnTo>
                  <a:pt x="7535288" y="2535504"/>
                </a:lnTo>
                <a:lnTo>
                  <a:pt x="7535288" y="258470"/>
                </a:lnTo>
                <a:lnTo>
                  <a:pt x="7531124" y="212010"/>
                </a:lnTo>
                <a:lnTo>
                  <a:pt x="7519117" y="168282"/>
                </a:lnTo>
                <a:lnTo>
                  <a:pt x="7499999" y="128015"/>
                </a:lnTo>
                <a:lnTo>
                  <a:pt x="7474499" y="91941"/>
                </a:lnTo>
                <a:lnTo>
                  <a:pt x="7443346" y="60789"/>
                </a:lnTo>
                <a:lnTo>
                  <a:pt x="7407272" y="35289"/>
                </a:lnTo>
                <a:lnTo>
                  <a:pt x="7367006" y="16170"/>
                </a:lnTo>
                <a:lnTo>
                  <a:pt x="7323278" y="4164"/>
                </a:lnTo>
                <a:lnTo>
                  <a:pt x="7276818" y="0"/>
                </a:lnTo>
                <a:close/>
              </a:path>
            </a:pathLst>
          </a:custGeom>
          <a:solidFill>
            <a:srgbClr val="EE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9691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68336" y="1300480"/>
            <a:ext cx="6697980" cy="20034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97815" algn="l"/>
              </a:tabLst>
            </a:pP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Flexion</a:t>
            </a:r>
            <a:r>
              <a:rPr sz="2000" b="1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instability</a:t>
            </a:r>
            <a:r>
              <a:rPr sz="2000" b="1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(FI)</a:t>
            </a:r>
            <a:r>
              <a:rPr sz="2000" b="1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is</a:t>
            </a:r>
            <a:r>
              <a:rPr sz="2000" spc="-3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major</a:t>
            </a:r>
            <a:r>
              <a:rPr sz="20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cause</a:t>
            </a:r>
            <a:r>
              <a:rPr sz="20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2000" spc="-3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early</a:t>
            </a:r>
            <a:r>
              <a:rPr sz="2000" spc="-4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TKA</a:t>
            </a:r>
            <a:r>
              <a:rPr sz="20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Calibri"/>
                <a:cs typeface="Calibri"/>
              </a:rPr>
              <a:t>failure.</a:t>
            </a:r>
            <a:endParaRPr sz="2000">
              <a:latin typeface="Calibri"/>
              <a:cs typeface="Calibri"/>
            </a:endParaRPr>
          </a:p>
          <a:p>
            <a:pPr marL="812165" lvl="1" indent="-28511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Resulting</a:t>
            </a:r>
            <a:r>
              <a:rPr sz="1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1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mismatch</a:t>
            </a:r>
            <a:r>
              <a:rPr sz="1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between</a:t>
            </a:r>
            <a:r>
              <a:rPr sz="1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flexion</a:t>
            </a:r>
            <a:r>
              <a:rPr sz="1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extension</a:t>
            </a:r>
            <a:r>
              <a:rPr sz="1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gaps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97815" algn="l"/>
              </a:tabLst>
            </a:pP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Arthrofibrosis</a:t>
            </a:r>
            <a:r>
              <a:rPr sz="2000" b="1" spc="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(A)</a:t>
            </a:r>
            <a:r>
              <a:rPr sz="2000" b="1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is</a:t>
            </a:r>
            <a:r>
              <a:rPr sz="2000" spc="-5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Calibri"/>
                <a:cs typeface="Calibri"/>
              </a:rPr>
              <a:t>characterized</a:t>
            </a:r>
            <a:r>
              <a:rPr sz="2000" spc="-6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by</a:t>
            </a:r>
            <a:r>
              <a:rPr sz="2000" spc="-6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Calibri"/>
                <a:cs typeface="Calibri"/>
              </a:rPr>
              <a:t>excessive</a:t>
            </a:r>
            <a:r>
              <a:rPr sz="2000" spc="-5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scar</a:t>
            </a:r>
            <a:r>
              <a:rPr sz="2000" spc="-5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Calibri"/>
                <a:cs typeface="Calibri"/>
              </a:rPr>
              <a:t>formation</a:t>
            </a:r>
            <a:endParaRPr sz="2000">
              <a:latin typeface="Calibri"/>
              <a:cs typeface="Calibri"/>
            </a:endParaRPr>
          </a:p>
          <a:p>
            <a:pPr marL="812165" lvl="1" indent="-28511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causes</a:t>
            </a:r>
            <a:r>
              <a:rPr sz="1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stiffness</a:t>
            </a:r>
            <a:r>
              <a:rPr sz="1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reduced</a:t>
            </a:r>
            <a:r>
              <a:rPr sz="1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knee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motion</a:t>
            </a:r>
            <a:endParaRPr sz="1600">
              <a:latin typeface="Calibri"/>
              <a:cs typeface="Calibri"/>
            </a:endParaRPr>
          </a:p>
          <a:p>
            <a:pPr marL="297815" marR="59055" indent="-285115">
              <a:lnSpc>
                <a:spcPct val="108000"/>
              </a:lnSpc>
              <a:spcBef>
                <a:spcPts val="295"/>
              </a:spcBef>
              <a:buFont typeface="Arial"/>
              <a:buChar char="•"/>
              <a:tabLst>
                <a:tab pos="527050" algn="l"/>
              </a:tabLst>
            </a:pP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2000" spc="-4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subset</a:t>
            </a:r>
            <a:r>
              <a:rPr sz="2000" spc="-3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2000" spc="-3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patients</a:t>
            </a:r>
            <a:r>
              <a:rPr sz="2000" spc="-3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present</a:t>
            </a:r>
            <a:r>
              <a:rPr sz="2000" spc="-4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with</a:t>
            </a:r>
            <a:r>
              <a:rPr sz="2000" spc="-4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6666"/>
                </a:solidFill>
                <a:latin typeface="Calibri"/>
                <a:cs typeface="Calibri"/>
              </a:rPr>
              <a:t>a</a:t>
            </a:r>
            <a:r>
              <a:rPr sz="2000" b="1" i="1" spc="-45" dirty="0">
                <a:solidFill>
                  <a:srgbClr val="FF6666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F6666"/>
                </a:solidFill>
                <a:latin typeface="Calibri"/>
                <a:cs typeface="Calibri"/>
              </a:rPr>
              <a:t>paradoxical</a:t>
            </a:r>
            <a:r>
              <a:rPr sz="2000" b="1" i="1" spc="-45" dirty="0">
                <a:solidFill>
                  <a:srgbClr val="FF6666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F6666"/>
                </a:solidFill>
                <a:latin typeface="Calibri"/>
                <a:cs typeface="Calibri"/>
              </a:rPr>
              <a:t>combination</a:t>
            </a:r>
            <a:r>
              <a:rPr sz="2000" b="1" spc="-10" dirty="0">
                <a:solidFill>
                  <a:srgbClr val="262626"/>
                </a:solidFill>
                <a:latin typeface="Calibri"/>
                <a:cs typeface="Calibri"/>
              </a:rPr>
              <a:t>: 	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FI</a:t>
            </a:r>
            <a:r>
              <a:rPr sz="20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 arthrofibrosis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(FI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Calibri"/>
                <a:cs typeface="Calibri"/>
              </a:rPr>
              <a:t>A)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4458716"/>
            <a:ext cx="8964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Knowledge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gap: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prior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compared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revision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TKA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outcomes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isolated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3892295"/>
            <a:ext cx="9156700" cy="1257935"/>
            <a:chOff x="-6350" y="3892295"/>
            <a:chExt cx="9156700" cy="1257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92295"/>
              <a:ext cx="9144000" cy="3535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243287"/>
              <a:ext cx="9144000" cy="900430"/>
            </a:xfrm>
            <a:custGeom>
              <a:avLst/>
              <a:gdLst/>
              <a:ahLst/>
              <a:cxnLst/>
              <a:rect l="l" t="t" r="r" b="b"/>
              <a:pathLst>
                <a:path w="9144000" h="900429">
                  <a:moveTo>
                    <a:pt x="9144000" y="0"/>
                  </a:moveTo>
                  <a:lnTo>
                    <a:pt x="0" y="0"/>
                  </a:lnTo>
                  <a:lnTo>
                    <a:pt x="0" y="900212"/>
                  </a:lnTo>
                  <a:lnTo>
                    <a:pt x="9144000" y="9002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B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243287"/>
              <a:ext cx="9144000" cy="900430"/>
            </a:xfrm>
            <a:custGeom>
              <a:avLst/>
              <a:gdLst/>
              <a:ahLst/>
              <a:cxnLst/>
              <a:rect l="l" t="t" r="r" b="b"/>
              <a:pathLst>
                <a:path w="9144000" h="900429">
                  <a:moveTo>
                    <a:pt x="0" y="0"/>
                  </a:moveTo>
                  <a:lnTo>
                    <a:pt x="9144005" y="0"/>
                  </a:lnTo>
                  <a:lnTo>
                    <a:pt x="9144005" y="900213"/>
                  </a:lnTo>
                  <a:lnTo>
                    <a:pt x="0" y="90021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B2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81224" y="900214"/>
            <a:ext cx="730250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730046" y="0"/>
                </a:moveTo>
                <a:lnTo>
                  <a:pt x="0" y="1"/>
                </a:lnTo>
              </a:path>
            </a:pathLst>
          </a:custGeom>
          <a:ln w="38100">
            <a:solidFill>
              <a:srgbClr val="00B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8031" y="1122413"/>
            <a:ext cx="6808470" cy="2794000"/>
          </a:xfrm>
          <a:custGeom>
            <a:avLst/>
            <a:gdLst/>
            <a:ahLst/>
            <a:cxnLst/>
            <a:rect l="l" t="t" r="r" b="b"/>
            <a:pathLst>
              <a:path w="6808470" h="2794000">
                <a:moveTo>
                  <a:pt x="6549466" y="0"/>
                </a:moveTo>
                <a:lnTo>
                  <a:pt x="258470" y="0"/>
                </a:lnTo>
                <a:lnTo>
                  <a:pt x="212010" y="4164"/>
                </a:lnTo>
                <a:lnTo>
                  <a:pt x="168282" y="16170"/>
                </a:lnTo>
                <a:lnTo>
                  <a:pt x="128015" y="35289"/>
                </a:lnTo>
                <a:lnTo>
                  <a:pt x="91941" y="60789"/>
                </a:lnTo>
                <a:lnTo>
                  <a:pt x="60789" y="91941"/>
                </a:lnTo>
                <a:lnTo>
                  <a:pt x="35289" y="128015"/>
                </a:lnTo>
                <a:lnTo>
                  <a:pt x="16170" y="168282"/>
                </a:lnTo>
                <a:lnTo>
                  <a:pt x="4164" y="212010"/>
                </a:lnTo>
                <a:lnTo>
                  <a:pt x="0" y="258470"/>
                </a:lnTo>
                <a:lnTo>
                  <a:pt x="0" y="2535504"/>
                </a:lnTo>
                <a:lnTo>
                  <a:pt x="4164" y="2581964"/>
                </a:lnTo>
                <a:lnTo>
                  <a:pt x="16170" y="2625692"/>
                </a:lnTo>
                <a:lnTo>
                  <a:pt x="35289" y="2665959"/>
                </a:lnTo>
                <a:lnTo>
                  <a:pt x="60789" y="2702034"/>
                </a:lnTo>
                <a:lnTo>
                  <a:pt x="91941" y="2733187"/>
                </a:lnTo>
                <a:lnTo>
                  <a:pt x="128015" y="2758688"/>
                </a:lnTo>
                <a:lnTo>
                  <a:pt x="168282" y="2777807"/>
                </a:lnTo>
                <a:lnTo>
                  <a:pt x="212010" y="2789813"/>
                </a:lnTo>
                <a:lnTo>
                  <a:pt x="258470" y="2793978"/>
                </a:lnTo>
                <a:lnTo>
                  <a:pt x="6549466" y="2793978"/>
                </a:lnTo>
                <a:lnTo>
                  <a:pt x="6595926" y="2789813"/>
                </a:lnTo>
                <a:lnTo>
                  <a:pt x="6639654" y="2777807"/>
                </a:lnTo>
                <a:lnTo>
                  <a:pt x="6679920" y="2758688"/>
                </a:lnTo>
                <a:lnTo>
                  <a:pt x="6715994" y="2733187"/>
                </a:lnTo>
                <a:lnTo>
                  <a:pt x="6747147" y="2702034"/>
                </a:lnTo>
                <a:lnTo>
                  <a:pt x="6772647" y="2665959"/>
                </a:lnTo>
                <a:lnTo>
                  <a:pt x="6791765" y="2625692"/>
                </a:lnTo>
                <a:lnTo>
                  <a:pt x="6803772" y="2581964"/>
                </a:lnTo>
                <a:lnTo>
                  <a:pt x="6807936" y="2535504"/>
                </a:lnTo>
                <a:lnTo>
                  <a:pt x="6807936" y="258470"/>
                </a:lnTo>
                <a:lnTo>
                  <a:pt x="6803772" y="212010"/>
                </a:lnTo>
                <a:lnTo>
                  <a:pt x="6791765" y="168282"/>
                </a:lnTo>
                <a:lnTo>
                  <a:pt x="6772647" y="128015"/>
                </a:lnTo>
                <a:lnTo>
                  <a:pt x="6747147" y="91941"/>
                </a:lnTo>
                <a:lnTo>
                  <a:pt x="6715994" y="60789"/>
                </a:lnTo>
                <a:lnTo>
                  <a:pt x="6679920" y="35289"/>
                </a:lnTo>
                <a:lnTo>
                  <a:pt x="6639654" y="16170"/>
                </a:lnTo>
                <a:lnTo>
                  <a:pt x="6595926" y="4164"/>
                </a:lnTo>
                <a:lnTo>
                  <a:pt x="6549466" y="0"/>
                </a:lnTo>
                <a:close/>
              </a:path>
            </a:pathLst>
          </a:custGeom>
          <a:solidFill>
            <a:srgbClr val="EE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1961" y="105867"/>
            <a:ext cx="1377238" cy="49272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-6351" y="3892295"/>
            <a:ext cx="9156700" cy="1257935"/>
            <a:chOff x="-6351" y="3892295"/>
            <a:chExt cx="9156700" cy="12579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892295"/>
              <a:ext cx="9144000" cy="12496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4243287"/>
              <a:ext cx="9144000" cy="900430"/>
            </a:xfrm>
            <a:custGeom>
              <a:avLst/>
              <a:gdLst/>
              <a:ahLst/>
              <a:cxnLst/>
              <a:rect l="l" t="t" r="r" b="b"/>
              <a:pathLst>
                <a:path w="9144000" h="900429">
                  <a:moveTo>
                    <a:pt x="0" y="0"/>
                  </a:moveTo>
                  <a:lnTo>
                    <a:pt x="9144005" y="0"/>
                  </a:lnTo>
                  <a:lnTo>
                    <a:pt x="9144005" y="900213"/>
                  </a:lnTo>
                  <a:lnTo>
                    <a:pt x="0" y="90021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B2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81224" y="900214"/>
            <a:ext cx="730250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730046" y="0"/>
                </a:moveTo>
                <a:lnTo>
                  <a:pt x="0" y="1"/>
                </a:lnTo>
              </a:path>
            </a:pathLst>
          </a:custGeom>
          <a:ln w="38100">
            <a:solidFill>
              <a:srgbClr val="00B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9691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spc="-45" dirty="0"/>
              <a:t> </a:t>
            </a:r>
            <a:r>
              <a:rPr spc="-10" dirty="0"/>
              <a:t>design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61173" y="1363979"/>
            <a:ext cx="6329045" cy="17538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7815" algn="l"/>
              </a:tabLst>
            </a:pPr>
            <a:r>
              <a:rPr sz="2000" spc="-10" dirty="0">
                <a:solidFill>
                  <a:srgbClr val="262626"/>
                </a:solidFill>
                <a:latin typeface="Calibri"/>
                <a:cs typeface="Calibri"/>
              </a:rPr>
              <a:t>Retrospective</a:t>
            </a:r>
            <a:r>
              <a:rPr sz="2000" spc="-6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review</a:t>
            </a:r>
            <a:r>
              <a:rPr sz="2000" spc="-5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2000" spc="-5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669</a:t>
            </a:r>
            <a:r>
              <a:rPr sz="2000" b="1" spc="-5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revision</a:t>
            </a:r>
            <a:r>
              <a:rPr sz="2000" b="1" spc="-5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TKA</a:t>
            </a:r>
            <a:r>
              <a:rPr sz="2000" b="1" spc="-5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cases</a:t>
            </a:r>
            <a:endParaRPr sz="200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8450" algn="l"/>
              </a:tabLst>
            </a:pP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Revision</a:t>
            </a:r>
            <a:r>
              <a:rPr sz="20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TKA</a:t>
            </a:r>
            <a:r>
              <a:rPr sz="20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cases</a:t>
            </a:r>
            <a:r>
              <a:rPr sz="20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Calibri"/>
                <a:cs typeface="Calibri"/>
              </a:rPr>
              <a:t>performed</a:t>
            </a:r>
            <a:r>
              <a:rPr sz="2000" spc="-5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by</a:t>
            </a:r>
            <a:r>
              <a:rPr sz="2000" spc="-6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four</a:t>
            </a:r>
            <a:r>
              <a:rPr sz="2000" spc="-5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surgeons</a:t>
            </a:r>
            <a:r>
              <a:rPr sz="2000" spc="-4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at</a:t>
            </a:r>
            <a:r>
              <a:rPr sz="2000" spc="-5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2000" spc="-5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Calibri"/>
                <a:cs typeface="Calibri"/>
              </a:rPr>
              <a:t>single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academic</a:t>
            </a:r>
            <a:r>
              <a:rPr sz="2000" spc="-4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institution</a:t>
            </a:r>
            <a:r>
              <a:rPr sz="2000" spc="-4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(Sept</a:t>
            </a:r>
            <a:r>
              <a:rPr sz="2000" spc="-3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1,</a:t>
            </a:r>
            <a:r>
              <a:rPr sz="2000" spc="-4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2012</a:t>
            </a:r>
            <a:r>
              <a:rPr sz="2000" spc="-4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–</a:t>
            </a:r>
            <a:r>
              <a:rPr sz="2000" spc="-3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Dec</a:t>
            </a:r>
            <a:r>
              <a:rPr sz="2000" spc="-3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31,</a:t>
            </a:r>
            <a:r>
              <a:rPr sz="2000" spc="-4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Calibri"/>
                <a:cs typeface="Calibri"/>
              </a:rPr>
              <a:t>2019).</a:t>
            </a:r>
            <a:endParaRPr sz="20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605"/>
              </a:spcBef>
              <a:buFont typeface="Arial"/>
              <a:buChar char="•"/>
              <a:tabLst>
                <a:tab pos="297815" algn="l"/>
              </a:tabLst>
            </a:pPr>
            <a:r>
              <a:rPr sz="2000" b="1" i="1" dirty="0">
                <a:solidFill>
                  <a:srgbClr val="262626"/>
                </a:solidFill>
                <a:latin typeface="Calibri"/>
                <a:cs typeface="Calibri"/>
              </a:rPr>
              <a:t>115</a:t>
            </a:r>
            <a:r>
              <a:rPr sz="2000" b="1" i="1" spc="-3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262626"/>
                </a:solidFill>
                <a:latin typeface="Calibri"/>
                <a:cs typeface="Calibri"/>
              </a:rPr>
              <a:t>FI</a:t>
            </a:r>
            <a:r>
              <a:rPr sz="2000" b="1" i="1" spc="-2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262626"/>
                </a:solidFill>
                <a:latin typeface="Calibri"/>
                <a:cs typeface="Calibri"/>
              </a:rPr>
              <a:t>cases</a:t>
            </a:r>
            <a:r>
              <a:rPr sz="2000" b="1" i="1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262626"/>
                </a:solidFill>
                <a:latin typeface="Calibri"/>
                <a:cs typeface="Calibri"/>
              </a:rPr>
              <a:t>and</a:t>
            </a:r>
            <a:r>
              <a:rPr sz="2000" i="1" spc="-3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262626"/>
                </a:solidFill>
                <a:latin typeface="Calibri"/>
                <a:cs typeface="Calibri"/>
              </a:rPr>
              <a:t>20</a:t>
            </a:r>
            <a:r>
              <a:rPr sz="2000" b="1" i="1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262626"/>
                </a:solidFill>
                <a:latin typeface="Calibri"/>
                <a:cs typeface="Calibri"/>
              </a:rPr>
              <a:t>FI</a:t>
            </a:r>
            <a:r>
              <a:rPr sz="2000" b="1" i="1" spc="-2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262626"/>
                </a:solidFill>
                <a:latin typeface="Calibri"/>
                <a:cs typeface="Calibri"/>
              </a:rPr>
              <a:t>+</a:t>
            </a:r>
            <a:r>
              <a:rPr sz="2000" b="1" i="1" spc="-2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2000" b="1" i="1" spc="-3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262626"/>
                </a:solidFill>
                <a:latin typeface="Calibri"/>
                <a:cs typeface="Calibri"/>
              </a:rPr>
              <a:t>cases</a:t>
            </a:r>
            <a:r>
              <a:rPr sz="2000" b="1" i="1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62626"/>
                </a:solidFill>
                <a:latin typeface="Calibri"/>
                <a:cs typeface="Calibri"/>
              </a:rPr>
              <a:t>were</a:t>
            </a:r>
            <a:r>
              <a:rPr sz="2000" spc="-2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Calibri"/>
                <a:cs typeface="Calibri"/>
              </a:rPr>
              <a:t>identified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2389" y="4391659"/>
            <a:ext cx="55378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Demographics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PROM-related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extracted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standardized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EMR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history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physical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examinations.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9691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00"/>
              </a:spcBef>
            </a:pPr>
            <a:r>
              <a:rPr dirty="0"/>
              <a:t>Clinical</a:t>
            </a:r>
            <a:r>
              <a:rPr spc="-80" dirty="0"/>
              <a:t> </a:t>
            </a:r>
            <a:r>
              <a:rPr dirty="0"/>
              <a:t>Diagnostic</a:t>
            </a:r>
            <a:r>
              <a:rPr spc="-80" dirty="0"/>
              <a:t> </a:t>
            </a:r>
            <a:r>
              <a:rPr spc="-10" dirty="0"/>
              <a:t>Criteria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3715" y="1188211"/>
            <a:ext cx="5741670" cy="3042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10160">
              <a:lnSpc>
                <a:spcPts val="2090"/>
              </a:lnSpc>
              <a:spcBef>
                <a:spcPts val="225"/>
              </a:spcBef>
              <a:buSzPct val="94444"/>
              <a:buFont typeface="Arial"/>
              <a:buChar char="•"/>
              <a:tabLst>
                <a:tab pos="91440" algn="l"/>
              </a:tabLst>
            </a:pPr>
            <a:r>
              <a:rPr sz="1800" spc="-10" dirty="0">
                <a:latin typeface="Calibri"/>
                <a:cs typeface="Calibri"/>
              </a:rPr>
              <a:t>	Arthrofibrosis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defined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BF0000"/>
                </a:solidFill>
                <a:latin typeface="Calibri"/>
                <a:cs typeface="Calibri"/>
              </a:rPr>
              <a:t>functional</a:t>
            </a:r>
            <a:r>
              <a:rPr sz="1800" b="1" spc="-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BF0000"/>
                </a:solidFill>
                <a:latin typeface="Calibri"/>
                <a:cs typeface="Calibri"/>
              </a:rPr>
              <a:t>limitation</a:t>
            </a:r>
            <a:r>
              <a:rPr sz="1800" b="1" spc="-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ROM </a:t>
            </a:r>
            <a:r>
              <a:rPr sz="1800" dirty="0">
                <a:latin typeface="Calibri"/>
                <a:cs typeface="Calibri"/>
              </a:rPr>
              <a:t>thresholds: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flexion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contracture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≥10°,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flexion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≤95°,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arc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≤70°.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12700" marR="132715" indent="-10160">
              <a:lnSpc>
                <a:spcPct val="99400"/>
              </a:lnSpc>
              <a:spcBef>
                <a:spcPts val="5"/>
              </a:spcBef>
              <a:buSzPct val="94444"/>
              <a:buFont typeface="Arial"/>
              <a:buChar char="•"/>
              <a:tabLst>
                <a:tab pos="91440" algn="l"/>
              </a:tabLst>
            </a:pPr>
            <a:r>
              <a:rPr sz="1800" dirty="0">
                <a:latin typeface="Calibri"/>
                <a:cs typeface="Calibri"/>
              </a:rPr>
              <a:t>	FI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suspected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decline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plus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radiographic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signs </a:t>
            </a:r>
            <a:r>
              <a:rPr sz="1800" spc="-10" dirty="0">
                <a:latin typeface="Calibri"/>
                <a:cs typeface="Calibri"/>
              </a:rPr>
              <a:t>(undersized/distalized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femur,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↓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posterior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offset,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↑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tibial slope).</a:t>
            </a:r>
            <a:endParaRPr sz="1800">
              <a:latin typeface="Calibri"/>
              <a:cs typeface="Calibri"/>
            </a:endParaRPr>
          </a:p>
          <a:p>
            <a:pPr marL="91440" indent="-88900">
              <a:lnSpc>
                <a:spcPct val="100000"/>
              </a:lnSpc>
              <a:spcBef>
                <a:spcPts val="2135"/>
              </a:spcBef>
              <a:buSzPct val="94444"/>
              <a:buFont typeface="Arial"/>
              <a:buChar char="•"/>
              <a:tabLst>
                <a:tab pos="91440" algn="l"/>
              </a:tabLst>
            </a:pPr>
            <a:r>
              <a:rPr sz="1800" spc="-10" dirty="0">
                <a:latin typeface="Calibri"/>
                <a:cs typeface="Calibri"/>
              </a:rPr>
              <a:t>Physical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exam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often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limited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stiffness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guarding.</a:t>
            </a:r>
            <a:endParaRPr sz="1800">
              <a:latin typeface="Calibri"/>
              <a:cs typeface="Calibri"/>
            </a:endParaRPr>
          </a:p>
          <a:p>
            <a:pPr marL="12700" marR="55880" indent="-10160">
              <a:lnSpc>
                <a:spcPct val="102200"/>
              </a:lnSpc>
              <a:spcBef>
                <a:spcPts val="2090"/>
              </a:spcBef>
              <a:buSzPct val="94444"/>
              <a:buFont typeface="Arial"/>
              <a:buChar char="•"/>
              <a:tabLst>
                <a:tab pos="91440" algn="l"/>
              </a:tabLst>
            </a:pPr>
            <a:r>
              <a:rPr sz="1800" dirty="0">
                <a:latin typeface="Calibri"/>
                <a:cs typeface="Calibri"/>
              </a:rPr>
              <a:t>	FI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48235"/>
                </a:solidFill>
                <a:latin typeface="Calibri"/>
                <a:cs typeface="Calibri"/>
              </a:rPr>
              <a:t>confirmed</a:t>
            </a:r>
            <a:r>
              <a:rPr sz="1800" b="1" i="1" spc="-20" dirty="0">
                <a:solidFill>
                  <a:srgbClr val="548235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548235"/>
                </a:solidFill>
                <a:latin typeface="Calibri"/>
                <a:cs typeface="Calibri"/>
              </a:rPr>
              <a:t>intraoperative</a:t>
            </a:r>
            <a:r>
              <a:rPr sz="1800" b="1" spc="-10" dirty="0">
                <a:latin typeface="Calibri"/>
                <a:cs typeface="Calibri"/>
              </a:rPr>
              <a:t>ly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&gt;3–4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increased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flexion </a:t>
            </a:r>
            <a:r>
              <a:rPr sz="1800" dirty="0">
                <a:latin typeface="Calibri"/>
                <a:cs typeface="Calibri"/>
              </a:rPr>
              <a:t>gap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extension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gap.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0673" y="1208390"/>
            <a:ext cx="1822675" cy="25978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47738"/>
            <a:ext cx="9144000" cy="646430"/>
          </a:xfrm>
          <a:custGeom>
            <a:avLst/>
            <a:gdLst/>
            <a:ahLst/>
            <a:cxnLst/>
            <a:rect l="l" t="t" r="r" b="b"/>
            <a:pathLst>
              <a:path w="9144000" h="646429">
                <a:moveTo>
                  <a:pt x="9143998" y="0"/>
                </a:moveTo>
                <a:lnTo>
                  <a:pt x="0" y="0"/>
                </a:lnTo>
                <a:lnTo>
                  <a:pt x="0" y="646330"/>
                </a:lnTo>
                <a:lnTo>
                  <a:pt x="9143998" y="646330"/>
                </a:lnTo>
                <a:lnTo>
                  <a:pt x="9143998" y="0"/>
                </a:lnTo>
                <a:close/>
              </a:path>
            </a:pathLst>
          </a:custGeom>
          <a:solidFill>
            <a:srgbClr val="97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379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00"/>
              </a:spcBef>
            </a:pPr>
            <a:r>
              <a:rPr dirty="0"/>
              <a:t>Surgical</a:t>
            </a:r>
            <a:r>
              <a:rPr spc="-100" dirty="0"/>
              <a:t> </a:t>
            </a:r>
            <a:r>
              <a:rPr spc="-20" dirty="0"/>
              <a:t>Technique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41" y="932179"/>
            <a:ext cx="8742680" cy="390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279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732790" algn="l"/>
              </a:tabLst>
            </a:pPr>
            <a:r>
              <a:rPr sz="1800" dirty="0">
                <a:latin typeface="Calibri"/>
                <a:cs typeface="Calibri"/>
              </a:rPr>
              <a:t>Followed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Abdel’s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algorithm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revision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flexion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instability.</a:t>
            </a:r>
            <a:endParaRPr sz="1800">
              <a:latin typeface="Calibri"/>
              <a:cs typeface="Calibri"/>
            </a:endParaRPr>
          </a:p>
          <a:p>
            <a:pPr marL="732790" marR="807085" indent="-285750">
              <a:lnSpc>
                <a:spcPct val="102200"/>
              </a:lnSpc>
              <a:spcBef>
                <a:spcPts val="2085"/>
              </a:spcBef>
              <a:buFont typeface="Arial"/>
              <a:buChar char="•"/>
              <a:tabLst>
                <a:tab pos="732790" algn="l"/>
              </a:tabLst>
            </a:pPr>
            <a:r>
              <a:rPr sz="1800" spc="-10" dirty="0">
                <a:latin typeface="Calibri"/>
                <a:cs typeface="Calibri"/>
              </a:rPr>
              <a:t>Performed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full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exposure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3A00E2"/>
                </a:solidFill>
                <a:latin typeface="Calibri"/>
                <a:cs typeface="Calibri"/>
              </a:rPr>
              <a:t>synovectomy,</a:t>
            </a:r>
            <a:r>
              <a:rPr sz="1800" b="1" spc="-35" dirty="0">
                <a:solidFill>
                  <a:srgbClr val="3A00E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A00E2"/>
                </a:solidFill>
                <a:latin typeface="Calibri"/>
                <a:cs typeface="Calibri"/>
              </a:rPr>
              <a:t>scar</a:t>
            </a:r>
            <a:r>
              <a:rPr sz="1800" b="1" spc="-35" dirty="0">
                <a:solidFill>
                  <a:srgbClr val="3A00E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A00E2"/>
                </a:solidFill>
                <a:latin typeface="Calibri"/>
                <a:cs typeface="Calibri"/>
              </a:rPr>
              <a:t>excision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careful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implant removal.</a:t>
            </a:r>
            <a:endParaRPr sz="1800">
              <a:latin typeface="Calibri"/>
              <a:cs typeface="Calibri"/>
            </a:endParaRPr>
          </a:p>
          <a:p>
            <a:pPr marL="732790" indent="-285750">
              <a:lnSpc>
                <a:spcPts val="2135"/>
              </a:lnSpc>
              <a:spcBef>
                <a:spcPts val="2140"/>
              </a:spcBef>
              <a:buFont typeface="Arial"/>
              <a:buChar char="•"/>
              <a:tabLst>
                <a:tab pos="732790" algn="l"/>
              </a:tabLst>
            </a:pPr>
            <a:r>
              <a:rPr sz="1800" spc="-10" dirty="0">
                <a:latin typeface="Calibri"/>
                <a:cs typeface="Calibri"/>
              </a:rPr>
              <a:t>Corrected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mechanics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A00E2"/>
                </a:solidFill>
                <a:latin typeface="Calibri"/>
                <a:cs typeface="Calibri"/>
              </a:rPr>
              <a:t>neutralizing</a:t>
            </a:r>
            <a:r>
              <a:rPr sz="1800" b="1" spc="-40" dirty="0">
                <a:solidFill>
                  <a:srgbClr val="3A00E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A00E2"/>
                </a:solidFill>
                <a:latin typeface="Calibri"/>
                <a:cs typeface="Calibri"/>
              </a:rPr>
              <a:t>tibial</a:t>
            </a:r>
            <a:r>
              <a:rPr sz="1800" b="1" spc="-45" dirty="0">
                <a:solidFill>
                  <a:srgbClr val="3A00E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A00E2"/>
                </a:solidFill>
                <a:latin typeface="Calibri"/>
                <a:cs typeface="Calibri"/>
              </a:rPr>
              <a:t>slope</a:t>
            </a:r>
            <a:r>
              <a:rPr sz="1800" dirty="0">
                <a:solidFill>
                  <a:srgbClr val="3A00E2"/>
                </a:solidFill>
                <a:latin typeface="Calibri"/>
                <a:cs typeface="Calibri"/>
              </a:rPr>
              <a:t>,</a:t>
            </a:r>
            <a:r>
              <a:rPr sz="1800" spc="-35" dirty="0">
                <a:solidFill>
                  <a:srgbClr val="3A00E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A00E2"/>
                </a:solidFill>
                <a:latin typeface="Calibri"/>
                <a:cs typeface="Calibri"/>
              </a:rPr>
              <a:t>slightly</a:t>
            </a:r>
            <a:r>
              <a:rPr sz="1800" b="1" spc="-45" dirty="0">
                <a:solidFill>
                  <a:srgbClr val="3A00E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A00E2"/>
                </a:solidFill>
                <a:latin typeface="Calibri"/>
                <a:cs typeface="Calibri"/>
              </a:rPr>
              <a:t>elevating</a:t>
            </a:r>
            <a:r>
              <a:rPr sz="1800" b="1" spc="-45" dirty="0">
                <a:solidFill>
                  <a:srgbClr val="3A00E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A00E2"/>
                </a:solidFill>
                <a:latin typeface="Calibri"/>
                <a:cs typeface="Calibri"/>
              </a:rPr>
              <a:t>joint</a:t>
            </a:r>
            <a:r>
              <a:rPr sz="1800" b="1" spc="-35" dirty="0">
                <a:solidFill>
                  <a:srgbClr val="3A00E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A00E2"/>
                </a:solidFill>
                <a:latin typeface="Calibri"/>
                <a:cs typeface="Calibri"/>
              </a:rPr>
              <a:t>line</a:t>
            </a:r>
            <a:r>
              <a:rPr sz="1800" dirty="0">
                <a:solidFill>
                  <a:srgbClr val="3A00E2"/>
                </a:solidFill>
                <a:latin typeface="Calibri"/>
                <a:cs typeface="Calibri"/>
              </a:rPr>
              <a:t>,</a:t>
            </a:r>
            <a:r>
              <a:rPr sz="1800" spc="-40" dirty="0">
                <a:solidFill>
                  <a:srgbClr val="3A00E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A00E2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732790">
              <a:lnSpc>
                <a:spcPts val="2135"/>
              </a:lnSpc>
            </a:pPr>
            <a:r>
              <a:rPr sz="1800" b="1" dirty="0">
                <a:solidFill>
                  <a:srgbClr val="3A00E2"/>
                </a:solidFill>
                <a:latin typeface="Calibri"/>
                <a:cs typeface="Calibri"/>
              </a:rPr>
              <a:t>restoring</a:t>
            </a:r>
            <a:r>
              <a:rPr sz="1800" b="1" spc="-75" dirty="0">
                <a:solidFill>
                  <a:srgbClr val="3A00E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A00E2"/>
                </a:solidFill>
                <a:latin typeface="Calibri"/>
                <a:cs typeface="Calibri"/>
              </a:rPr>
              <a:t>posterior</a:t>
            </a:r>
            <a:r>
              <a:rPr sz="1800" b="1" spc="-75" dirty="0">
                <a:solidFill>
                  <a:srgbClr val="3A00E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A00E2"/>
                </a:solidFill>
                <a:latin typeface="Calibri"/>
                <a:cs typeface="Calibri"/>
              </a:rPr>
              <a:t>femoral</a:t>
            </a:r>
            <a:r>
              <a:rPr sz="1800" b="1" spc="-75" dirty="0">
                <a:solidFill>
                  <a:srgbClr val="3A00E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A00E2"/>
                </a:solidFill>
                <a:latin typeface="Calibri"/>
                <a:cs typeface="Calibri"/>
              </a:rPr>
              <a:t>offset</a:t>
            </a:r>
            <a:r>
              <a:rPr sz="1800" b="1" spc="-70" dirty="0">
                <a:solidFill>
                  <a:srgbClr val="3A00E2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(often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upsizing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femoral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component).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800">
              <a:latin typeface="Calibri"/>
              <a:cs typeface="Calibri"/>
            </a:endParaRPr>
          </a:p>
          <a:p>
            <a:pPr marL="732790" marR="1438910" indent="-285750">
              <a:lnSpc>
                <a:spcPts val="2090"/>
              </a:lnSpc>
              <a:buFont typeface="Arial"/>
              <a:buChar char="•"/>
              <a:tabLst>
                <a:tab pos="732790" algn="l"/>
              </a:tabLst>
            </a:pPr>
            <a:r>
              <a:rPr sz="1800" dirty="0">
                <a:latin typeface="Calibri"/>
                <a:cs typeface="Calibri"/>
              </a:rPr>
              <a:t>Confirmed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balance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flexion–extension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gap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assessment</a:t>
            </a:r>
            <a:r>
              <a:rPr sz="1800" dirty="0">
                <a:latin typeface="Calibri"/>
                <a:cs typeface="Calibri"/>
              </a:rPr>
              <a:t>;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VVC </a:t>
            </a:r>
            <a:r>
              <a:rPr sz="1800" b="1" spc="-10" dirty="0">
                <a:latin typeface="Calibri"/>
                <a:cs typeface="Calibri"/>
              </a:rPr>
              <a:t>polyethylene</a:t>
            </a:r>
            <a:r>
              <a:rPr sz="1800" spc="-10" dirty="0">
                <a:latin typeface="Calibri"/>
                <a:cs typeface="Calibri"/>
              </a:rPr>
              <a:t>;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patella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resurfaced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previously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unresurfaced.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110"/>
              </a:lnSpc>
            </a:pP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PROMs</a:t>
            </a:r>
            <a:r>
              <a:rPr sz="18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(UCLA,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 KOOS-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JR,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KSS,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satisfaction),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radiographic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parameters,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ROM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were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measured 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pre-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revision</a:t>
            </a:r>
            <a:r>
              <a:rPr sz="18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sz="18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post-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revision</a:t>
            </a:r>
            <a:r>
              <a:rPr sz="18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using</a:t>
            </a:r>
            <a:r>
              <a:rPr sz="18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standardized</a:t>
            </a:r>
            <a:r>
              <a:rPr sz="18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scoring</a:t>
            </a:r>
            <a:r>
              <a:rPr sz="18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systems</a:t>
            </a:r>
            <a:r>
              <a:rPr sz="18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sz="18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002060"/>
                </a:solidFill>
                <a:latin typeface="Calibri"/>
                <a:cs typeface="Calibri"/>
              </a:rPr>
              <a:t>X-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ray</a:t>
            </a:r>
            <a:r>
              <a:rPr sz="18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protocols,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Demographic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Comorbidity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Comparison.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836612"/>
            <a:ext cx="7772400" cy="40372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379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</a:t>
            </a:r>
            <a:r>
              <a:rPr spc="-45" dirty="0"/>
              <a:t> </a:t>
            </a:r>
            <a:r>
              <a:rPr dirty="0"/>
              <a:t>:</a:t>
            </a:r>
            <a:r>
              <a:rPr spc="-50" dirty="0"/>
              <a:t> </a:t>
            </a:r>
            <a:r>
              <a:rPr dirty="0"/>
              <a:t>PROMs</a:t>
            </a:r>
            <a:r>
              <a:rPr spc="-40" dirty="0"/>
              <a:t> </a:t>
            </a:r>
            <a:r>
              <a:rPr dirty="0"/>
              <a:t>&amp;</a:t>
            </a:r>
            <a:r>
              <a:rPr spc="-55" dirty="0"/>
              <a:t> </a:t>
            </a:r>
            <a:r>
              <a:rPr dirty="0"/>
              <a:t>Functional</a:t>
            </a:r>
            <a:r>
              <a:rPr spc="-50" dirty="0"/>
              <a:t> </a:t>
            </a:r>
            <a:r>
              <a:rPr spc="-10" dirty="0"/>
              <a:t>Outcomes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69186" y="4306886"/>
            <a:ext cx="6125210" cy="646430"/>
          </a:xfrm>
          <a:prstGeom prst="rect">
            <a:avLst/>
          </a:prstGeom>
          <a:solidFill>
            <a:srgbClr val="00A3F4"/>
          </a:solidFill>
        </p:spPr>
        <p:txBody>
          <a:bodyPr vert="horz" wrap="square" lIns="0" tIns="49530" rIns="0" bIns="0" rtlCol="0">
            <a:spAutoFit/>
          </a:bodyPr>
          <a:lstStyle/>
          <a:p>
            <a:pPr marL="91440" marR="180340">
              <a:lnSpc>
                <a:spcPts val="2090"/>
              </a:lnSpc>
              <a:spcBef>
                <a:spcPts val="39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significant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differences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PROMs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(UCLA,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KOOS-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JR,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KSS,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satisfaction)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groups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≥1-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follow-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up.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9691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</a:t>
            </a:r>
            <a:r>
              <a:rPr spc="-75" dirty="0"/>
              <a:t> </a:t>
            </a:r>
            <a:r>
              <a:rPr dirty="0"/>
              <a:t>:</a:t>
            </a:r>
            <a:r>
              <a:rPr spc="-75" dirty="0"/>
              <a:t> </a:t>
            </a:r>
            <a:r>
              <a:rPr dirty="0"/>
              <a:t>Radiographic</a:t>
            </a:r>
            <a:r>
              <a:rPr spc="-80" dirty="0"/>
              <a:t> </a:t>
            </a:r>
            <a:r>
              <a:rPr spc="-10" dirty="0"/>
              <a:t>Measures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938" y="979787"/>
            <a:ext cx="8358719" cy="29595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1696" y="4072505"/>
            <a:ext cx="6771640" cy="646430"/>
          </a:xfrm>
          <a:prstGeom prst="rect">
            <a:avLst/>
          </a:prstGeom>
          <a:solidFill>
            <a:srgbClr val="00A3F4"/>
          </a:solidFill>
        </p:spPr>
        <p:txBody>
          <a:bodyPr vert="horz" wrap="square" lIns="0" tIns="49530" rIns="0" bIns="0" rtlCol="0">
            <a:spAutoFit/>
          </a:bodyPr>
          <a:lstStyle/>
          <a:p>
            <a:pPr marL="91440" marR="583565">
              <a:lnSpc>
                <a:spcPts val="2090"/>
              </a:lnSpc>
              <a:spcBef>
                <a:spcPts val="39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differences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joint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height,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posterior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tibial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slope,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posterior femoral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offset,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tibial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baseplate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position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pre-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revision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</a:t>
            </a:r>
            <a:r>
              <a:rPr spc="-45" dirty="0"/>
              <a:t> </a:t>
            </a:r>
            <a:r>
              <a:rPr dirty="0"/>
              <a:t>:</a:t>
            </a:r>
            <a:r>
              <a:rPr spc="-45" dirty="0"/>
              <a:t> </a:t>
            </a:r>
            <a:r>
              <a:rPr dirty="0"/>
              <a:t>Range</a:t>
            </a:r>
            <a:r>
              <a:rPr spc="-4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10" dirty="0"/>
              <a:t>Motion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923" y="508927"/>
            <a:ext cx="7102360" cy="43338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88282" y="3455923"/>
            <a:ext cx="430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C00A9"/>
                </a:solidFill>
                <a:latin typeface="Calibri"/>
                <a:cs typeface="Calibri"/>
              </a:rPr>
              <a:t>FI</a:t>
            </a:r>
            <a:r>
              <a:rPr sz="1800" spc="-35" dirty="0">
                <a:solidFill>
                  <a:srgbClr val="2C00A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00A9"/>
                </a:solidFill>
                <a:latin typeface="Calibri"/>
                <a:cs typeface="Calibri"/>
              </a:rPr>
              <a:t>+</a:t>
            </a:r>
            <a:r>
              <a:rPr sz="1800" spc="-25" dirty="0">
                <a:solidFill>
                  <a:srgbClr val="2C00A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00A9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2C00A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00A9"/>
                </a:solidFill>
                <a:latin typeface="Calibri"/>
                <a:cs typeface="Calibri"/>
              </a:rPr>
              <a:t>group</a:t>
            </a:r>
            <a:r>
              <a:rPr sz="1800" spc="-20" dirty="0">
                <a:solidFill>
                  <a:srgbClr val="2C00A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00A9"/>
                </a:solidFill>
                <a:latin typeface="Calibri"/>
                <a:cs typeface="Calibri"/>
              </a:rPr>
              <a:t>had</a:t>
            </a:r>
            <a:r>
              <a:rPr sz="1800" spc="-25" dirty="0">
                <a:solidFill>
                  <a:srgbClr val="2C00A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00A9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2C00A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C00A9"/>
                </a:solidFill>
                <a:latin typeface="Calibri"/>
                <a:cs typeface="Calibri"/>
              </a:rPr>
              <a:t>greater</a:t>
            </a:r>
            <a:r>
              <a:rPr sz="1800" b="1" spc="-35" dirty="0">
                <a:solidFill>
                  <a:srgbClr val="2C00A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C00A9"/>
                </a:solidFill>
                <a:latin typeface="Calibri"/>
                <a:cs typeface="Calibri"/>
              </a:rPr>
              <a:t>ROM</a:t>
            </a:r>
            <a:r>
              <a:rPr sz="1800" b="1" spc="-25" dirty="0">
                <a:solidFill>
                  <a:srgbClr val="2C00A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C00A9"/>
                </a:solidFill>
                <a:latin typeface="Calibri"/>
                <a:cs typeface="Calibri"/>
              </a:rPr>
              <a:t>improvement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EDE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637</Words>
  <Application>Microsoft Office PowerPoint</Application>
  <PresentationFormat>Affichage à l'écran (16:9)</PresentationFormat>
  <Paragraphs>60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Office Theme</vt:lpstr>
      <vt:lpstr>Outcomes After Revision TKA for Flexion Instability vs Flexion Instability with Arthrofibrosis</vt:lpstr>
      <vt:lpstr>Introduction</vt:lpstr>
      <vt:lpstr>Study design</vt:lpstr>
      <vt:lpstr>Clinical Diagnostic Criteria</vt:lpstr>
      <vt:lpstr>Surgical Technique</vt:lpstr>
      <vt:lpstr>Demographic and Comorbidity Comparison.</vt:lpstr>
      <vt:lpstr>Results : PROMs &amp; Functional Outcomes</vt:lpstr>
      <vt:lpstr>Results : Radiographic Measures</vt:lpstr>
      <vt:lpstr>Results : Range of Motion</vt:lpstr>
      <vt:lpstr>Discussion</vt:lpstr>
      <vt:lpstr>Take Home Message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Amelie CARALP</cp:lastModifiedBy>
  <cp:revision>1</cp:revision>
  <dcterms:created xsi:type="dcterms:W3CDTF">2026-03-03T14:35:04Z</dcterms:created>
  <dcterms:modified xsi:type="dcterms:W3CDTF">2026-03-03T14:37:20Z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2026-01-20T00:00:00Z</vt:filetime>
  </property>
  <property fmtid="{D5CDD505-2E9C-101B-9397-08002B2CF9AE}" pid="3" name="LastSaved">
    <vt:filetime>2026-03-03T00:00:00Z</vt:filetime>
  </property>
  <property fmtid="{D5CDD505-2E9C-101B-9397-08002B2CF9AE}" pid="4" name="Producer">
    <vt:lpwstr>3-Heights(TM) PDF Security Shell 4.8.25.2 (http://www.pdf-tools.com)</vt:lpwstr>
  </property>
</Properties>
</file>