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2" r:id="rId1"/>
  </p:sldMasterIdLst>
  <p:notesMasterIdLst>
    <p:notesMasterId r:id="rId14"/>
  </p:notesMasterIdLst>
  <p:sldIdLst>
    <p:sldId id="2380" r:id="rId2"/>
    <p:sldId id="2381" r:id="rId3"/>
    <p:sldId id="2389" r:id="rId4"/>
    <p:sldId id="2391" r:id="rId5"/>
    <p:sldId id="2392" r:id="rId6"/>
    <p:sldId id="2393" r:id="rId7"/>
    <p:sldId id="2384" r:id="rId8"/>
    <p:sldId id="263" r:id="rId9"/>
    <p:sldId id="264" r:id="rId10"/>
    <p:sldId id="2395" r:id="rId11"/>
    <p:sldId id="2385" r:id="rId12"/>
    <p:sldId id="2387" r:id="rId1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6" userDrawn="1">
          <p15:clr>
            <a:srgbClr val="A4A3A4"/>
          </p15:clr>
        </p15:guide>
        <p15:guide id="2" orient="horz" pos="162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h Bun" initials="MB" lastIdx="2" clrIdx="0">
    <p:extLst>
      <p:ext uri="{19B8F6BF-5375-455C-9EA6-DF929625EA0E}">
        <p15:presenceInfo xmlns:p15="http://schemas.microsoft.com/office/powerpoint/2012/main" userId="2f6ea2725d6351fd" providerId="Windows Live"/>
      </p:ext>
    </p:extLst>
  </p:cmAuthor>
  <p:cmAuthor id="2" name="Tom Bussat" initials="TB" lastIdx="1" clrIdx="1">
    <p:extLst>
      <p:ext uri="{19B8F6BF-5375-455C-9EA6-DF929625EA0E}">
        <p15:presenceInfo xmlns:p15="http://schemas.microsoft.com/office/powerpoint/2012/main" userId="f5fddc7823b9bad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EDEF"/>
    <a:srgbClr val="5B5B5B"/>
    <a:srgbClr val="003866"/>
    <a:srgbClr val="00B2D7"/>
    <a:srgbClr val="FFFFFF"/>
    <a:srgbClr val="116331"/>
    <a:srgbClr val="7B1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5" autoAdjust="0"/>
    <p:restoredTop sz="79675" autoAdjust="0"/>
  </p:normalViewPr>
  <p:slideViewPr>
    <p:cSldViewPr snapToGrid="0" snapToObjects="1">
      <p:cViewPr varScale="1">
        <p:scale>
          <a:sx n="135" d="100"/>
          <a:sy n="135" d="100"/>
        </p:scale>
        <p:origin x="1032" y="168"/>
      </p:cViewPr>
      <p:guideLst>
        <p:guide pos="416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" d="1"/>
        <a:sy n="1" d="1"/>
      </p:scale>
      <p:origin x="0" y="-42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Quicksand" pitchFamily="2" charset="0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Quicksand" pitchFamily="2" charset="0"/>
              </a:defRPr>
            </a:lvl1pPr>
          </a:lstStyle>
          <a:p>
            <a:fld id="{BB970C2E-38BD-AE43-AD74-0E3F35CF190E}" type="datetimeFigureOut">
              <a:rPr lang="fr-FR" smtClean="0"/>
              <a:pPr/>
              <a:t>10/10/2025</a:t>
            </a:fld>
            <a:endParaRPr lang="fr-FR" dirty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Quicksand" pitchFamily="2" charset="0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Quicksand" pitchFamily="2" charset="0"/>
              </a:defRPr>
            </a:lvl1pPr>
          </a:lstStyle>
          <a:p>
            <a:fld id="{CD750D65-DAE9-F34A-AFAB-B268270B023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9228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Quicksand" pitchFamily="2" charset="0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Quicksand" pitchFamily="2" charset="0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Quicksand" pitchFamily="2" charset="0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Quicksand" pitchFamily="2" charset="0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Quicksand" pitchFamily="2" charset="0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329596-5926-41F8-89A9-73090C79F7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icksand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507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750D65-DAE9-F34A-AFAB-B268270B02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icksand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6349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750D65-DAE9-F34A-AFAB-B268270B02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icksand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4019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750D65-DAE9-F34A-AFAB-B268270B02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icksand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789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E0CD180-53C9-2DA9-CC52-15A6D9A92909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B2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icksand"/>
              <a:ea typeface="+mn-ea"/>
              <a:cs typeface="+mn-cs"/>
            </a:endParaRPr>
          </a:p>
        </p:txBody>
      </p:sp>
      <p:cxnSp>
        <p:nvCxnSpPr>
          <p:cNvPr id="11" name="Straight Connector 17">
            <a:extLst>
              <a:ext uri="{FF2B5EF4-FFF2-40B4-BE49-F238E27FC236}">
                <a16:creationId xmlns:a16="http://schemas.microsoft.com/office/drawing/2014/main" id="{A2D61D00-C0C1-7BA0-1B5E-2CBE63FF5F5E}"/>
              </a:ext>
            </a:extLst>
          </p:cNvPr>
          <p:cNvCxnSpPr>
            <a:cxnSpLocks/>
          </p:cNvCxnSpPr>
          <p:nvPr userDrawn="1"/>
        </p:nvCxnSpPr>
        <p:spPr>
          <a:xfrm flipH="1">
            <a:off x="5909094" y="2571750"/>
            <a:ext cx="1819296" cy="0"/>
          </a:xfrm>
          <a:prstGeom prst="line">
            <a:avLst/>
          </a:prstGeom>
          <a:ln w="38100">
            <a:solidFill>
              <a:srgbClr val="EEED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ubtitle 17">
            <a:extLst>
              <a:ext uri="{FF2B5EF4-FFF2-40B4-BE49-F238E27FC236}">
                <a16:creationId xmlns:a16="http://schemas.microsoft.com/office/drawing/2014/main" id="{329CAA2E-6A49-7351-19B3-68FD3C4DC635}"/>
              </a:ext>
            </a:extLst>
          </p:cNvPr>
          <p:cNvSpPr txBox="1">
            <a:spLocks/>
          </p:cNvSpPr>
          <p:nvPr userDrawn="1"/>
        </p:nvSpPr>
        <p:spPr>
          <a:xfrm>
            <a:off x="825520" y="3286869"/>
            <a:ext cx="6287990" cy="53476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500" b="1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uicksand"/>
              <a:ea typeface="+mn-ea"/>
              <a:cs typeface="+mn-cs"/>
            </a:endParaRPr>
          </a:p>
        </p:txBody>
      </p:sp>
      <p:pic>
        <p:nvPicPr>
          <p:cNvPr id="14" name="Image 13" descr="Une image contenant Police, Graphique, symbole, graphisme&#10;&#10;Le contenu généré par l’IA peut être incorrect.">
            <a:extLst>
              <a:ext uri="{FF2B5EF4-FFF2-40B4-BE49-F238E27FC236}">
                <a16:creationId xmlns:a16="http://schemas.microsoft.com/office/drawing/2014/main" id="{8E332B72-6EE5-7835-4C04-BBFAEC9BA0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6839" y="275269"/>
            <a:ext cx="2782040" cy="994136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5A3C80D-1F9F-6A82-9EAC-8838FF7A2C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95718" y="1269405"/>
            <a:ext cx="4433887" cy="6223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solidFill>
                  <a:srgbClr val="EEEDEF"/>
                </a:solidFill>
              </a:defRPr>
            </a:lvl1pPr>
          </a:lstStyle>
          <a:p>
            <a:pPr lvl="0"/>
            <a:r>
              <a:rPr lang="fr-FR" dirty="0" err="1"/>
              <a:t>Title</a:t>
            </a:r>
            <a:r>
              <a:rPr lang="fr-FR" dirty="0"/>
              <a:t> of the article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502B188-E5A7-B6AC-52AC-9035218293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84718" y="2076575"/>
            <a:ext cx="3544887" cy="37782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1">
                <a:solidFill>
                  <a:srgbClr val="EEEDEF"/>
                </a:solidFill>
              </a:defRPr>
            </a:lvl1pPr>
          </a:lstStyle>
          <a:p>
            <a:pPr lvl="0"/>
            <a:r>
              <a:rPr lang="fr-FR" dirty="0"/>
              <a:t>Name of the Journal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28A9DDA6-D6D1-EE14-DE61-B80CFADF7F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22625" y="2652713"/>
            <a:ext cx="4505325" cy="29686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50" i="1">
                <a:solidFill>
                  <a:srgbClr val="EEEDEF"/>
                </a:solidFill>
              </a:defRPr>
            </a:lvl1pPr>
          </a:lstStyle>
          <a:p>
            <a:pPr lvl="0"/>
            <a:r>
              <a:rPr lang="fr-FR" dirty="0" err="1"/>
              <a:t>Authors</a:t>
            </a:r>
            <a:endParaRPr lang="fr-FR" dirty="0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08B140BA-8086-F198-ECFB-A87E742FAE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78543" y="3030537"/>
            <a:ext cx="2151062" cy="3365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>
                <a:solidFill>
                  <a:srgbClr val="EEEDEF"/>
                </a:solidFill>
              </a:defRPr>
            </a:lvl1pPr>
          </a:lstStyle>
          <a:p>
            <a:pPr lvl="0"/>
            <a:r>
              <a:rPr lang="fr-FR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810786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7D5D94D-7520-3A99-C5DA-7C72ECFBB942}"/>
              </a:ext>
            </a:extLst>
          </p:cNvPr>
          <p:cNvSpPr/>
          <p:nvPr userDrawn="1"/>
        </p:nvSpPr>
        <p:spPr>
          <a:xfrm>
            <a:off x="0" y="4243287"/>
            <a:ext cx="9144000" cy="900213"/>
          </a:xfrm>
          <a:prstGeom prst="rect">
            <a:avLst/>
          </a:prstGeom>
          <a:solidFill>
            <a:srgbClr val="00B2D7"/>
          </a:solidFill>
          <a:ln>
            <a:solidFill>
              <a:srgbClr val="00B2D7"/>
            </a:solidFill>
          </a:ln>
          <a:effectLst>
            <a:outerShdw blurRad="457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icksand"/>
              <a:ea typeface="+mn-ea"/>
              <a:cs typeface="+mn-cs"/>
            </a:endParaRPr>
          </a:p>
        </p:txBody>
      </p:sp>
      <p:cxnSp>
        <p:nvCxnSpPr>
          <p:cNvPr id="9" name="Straight Connector 3">
            <a:extLst>
              <a:ext uri="{FF2B5EF4-FFF2-40B4-BE49-F238E27FC236}">
                <a16:creationId xmlns:a16="http://schemas.microsoft.com/office/drawing/2014/main" id="{21A06720-D35B-E98B-2635-B6DC14DEEBD7}"/>
              </a:ext>
            </a:extLst>
          </p:cNvPr>
          <p:cNvCxnSpPr>
            <a:cxnSpLocks/>
          </p:cNvCxnSpPr>
          <p:nvPr userDrawn="1"/>
        </p:nvCxnSpPr>
        <p:spPr>
          <a:xfrm flipH="1">
            <a:off x="481225" y="900212"/>
            <a:ext cx="730046" cy="0"/>
          </a:xfrm>
          <a:prstGeom prst="line">
            <a:avLst/>
          </a:prstGeom>
          <a:ln w="38100">
            <a:solidFill>
              <a:srgbClr val="00B2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24">
            <a:extLst>
              <a:ext uri="{FF2B5EF4-FFF2-40B4-BE49-F238E27FC236}">
                <a16:creationId xmlns:a16="http://schemas.microsoft.com/office/drawing/2014/main" id="{54745F3F-22EE-EB7E-2EBD-BBCC7E03D360}"/>
              </a:ext>
            </a:extLst>
          </p:cNvPr>
          <p:cNvSpPr/>
          <p:nvPr/>
        </p:nvSpPr>
        <p:spPr>
          <a:xfrm>
            <a:off x="1168032" y="1122416"/>
            <a:ext cx="6807935" cy="2793976"/>
          </a:xfrm>
          <a:prstGeom prst="roundRect">
            <a:avLst>
              <a:gd name="adj" fmla="val 9251"/>
            </a:avLst>
          </a:prstGeom>
          <a:solidFill>
            <a:srgbClr val="EEEDE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1">
              <a:solidFill>
                <a:srgbClr val="FFFFFF"/>
              </a:solidFill>
              <a:latin typeface="Quicksand"/>
            </a:endParaRPr>
          </a:p>
        </p:txBody>
      </p:sp>
      <p:pic>
        <p:nvPicPr>
          <p:cNvPr id="2" name="Image 1" descr="Une image contenant Graphique, Police, graphisme, Danse&#10;&#10;Le contenu généré par l’IA peut être incorrect.">
            <a:extLst>
              <a:ext uri="{FF2B5EF4-FFF2-40B4-BE49-F238E27FC236}">
                <a16:creationId xmlns:a16="http://schemas.microsoft.com/office/drawing/2014/main" id="{D11733E3-E5D6-69F6-A9F3-B14A646A4C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61963" y="105867"/>
            <a:ext cx="1377236" cy="492722"/>
          </a:xfrm>
          <a:prstGeom prst="rect">
            <a:avLst/>
          </a:prstGeo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177C7FF-6EF7-FC4D-4778-7EAC9C7E4F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4975" y="479425"/>
            <a:ext cx="6705600" cy="357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003866"/>
                </a:solidFill>
              </a:defRPr>
            </a:lvl1pPr>
          </a:lstStyle>
          <a:p>
            <a:pPr lvl="0"/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E6877EB-A407-5819-BA4A-A4B3D4E7A7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13655" y="1248610"/>
            <a:ext cx="6516688" cy="2541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514350" indent="-171450">
              <a:buFont typeface="Courier New" panose="02070309020205020404" pitchFamily="49" charset="0"/>
              <a:buChar char="o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rgbClr val="5B5B5B"/>
                </a:solidFill>
              </a:defRPr>
            </a:lvl3pPr>
            <a:lvl4pPr>
              <a:defRPr sz="1100" i="1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/>
            </a:lvl5pPr>
          </a:lstStyle>
          <a:p>
            <a:pPr lvl="0"/>
            <a:r>
              <a:rPr lang="fr-FR" dirty="0" err="1"/>
              <a:t>Text</a:t>
            </a:r>
            <a:endParaRPr lang="fr-FR" dirty="0"/>
          </a:p>
          <a:p>
            <a:pPr lvl="1"/>
            <a:r>
              <a:rPr lang="fr-FR" dirty="0"/>
              <a:t>Bullet point </a:t>
            </a:r>
            <a:r>
              <a:rPr lang="fr-FR" dirty="0" err="1"/>
              <a:t>level</a:t>
            </a:r>
            <a:r>
              <a:rPr lang="fr-FR" dirty="0"/>
              <a:t> 1</a:t>
            </a:r>
          </a:p>
          <a:p>
            <a:pPr lvl="2"/>
            <a:r>
              <a:rPr lang="fr-FR" dirty="0" err="1"/>
              <a:t>Level</a:t>
            </a:r>
            <a:r>
              <a:rPr lang="fr-FR" dirty="0"/>
              <a:t> 2</a:t>
            </a:r>
          </a:p>
          <a:p>
            <a:pPr lvl="3"/>
            <a:r>
              <a:rPr lang="fr-FR" dirty="0" err="1"/>
              <a:t>Level</a:t>
            </a:r>
            <a:r>
              <a:rPr lang="fr-FR" dirty="0"/>
              <a:t> 3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5B520F0A-F9F6-8B08-8EF4-5A13AC14A3B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343" y="4440219"/>
            <a:ext cx="8723312" cy="3827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>
                <a:solidFill>
                  <a:srgbClr val="EEEDEF"/>
                </a:solidFill>
              </a:defRPr>
            </a:lvl1pPr>
          </a:lstStyle>
          <a:p>
            <a:pPr lvl="0"/>
            <a:r>
              <a:rPr lang="fr-FR" dirty="0"/>
              <a:t>Key insights</a:t>
            </a:r>
          </a:p>
        </p:txBody>
      </p:sp>
    </p:spTree>
    <p:extLst>
      <p:ext uri="{BB962C8B-B14F-4D97-AF65-F5344CB8AC3E}">
        <p14:creationId xmlns:p14="http://schemas.microsoft.com/office/powerpoint/2010/main" val="74509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full si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21686" y="1020639"/>
            <a:ext cx="7500628" cy="31022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Image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2BDC32-DBD4-16B3-CADB-35954DEA0521}"/>
              </a:ext>
            </a:extLst>
          </p:cNvPr>
          <p:cNvSpPr/>
          <p:nvPr userDrawn="1"/>
        </p:nvSpPr>
        <p:spPr>
          <a:xfrm>
            <a:off x="0" y="4243287"/>
            <a:ext cx="9144000" cy="900213"/>
          </a:xfrm>
          <a:prstGeom prst="rect">
            <a:avLst/>
          </a:prstGeom>
          <a:solidFill>
            <a:srgbClr val="00B2D7"/>
          </a:solidFill>
          <a:ln>
            <a:solidFill>
              <a:srgbClr val="00B2D7"/>
            </a:solidFill>
          </a:ln>
          <a:effectLst>
            <a:outerShdw blurRad="457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icksand"/>
              <a:ea typeface="+mn-ea"/>
              <a:cs typeface="+mn-cs"/>
            </a:endParaRPr>
          </a:p>
        </p:txBody>
      </p:sp>
      <p:cxnSp>
        <p:nvCxnSpPr>
          <p:cNvPr id="9" name="Straight Connector 3">
            <a:extLst>
              <a:ext uri="{FF2B5EF4-FFF2-40B4-BE49-F238E27FC236}">
                <a16:creationId xmlns:a16="http://schemas.microsoft.com/office/drawing/2014/main" id="{4456C4AB-2A46-EF30-89C3-16DD84DCA1A8}"/>
              </a:ext>
            </a:extLst>
          </p:cNvPr>
          <p:cNvCxnSpPr>
            <a:cxnSpLocks/>
          </p:cNvCxnSpPr>
          <p:nvPr userDrawn="1"/>
        </p:nvCxnSpPr>
        <p:spPr>
          <a:xfrm flipH="1">
            <a:off x="481225" y="900212"/>
            <a:ext cx="730046" cy="0"/>
          </a:xfrm>
          <a:prstGeom prst="line">
            <a:avLst/>
          </a:prstGeom>
          <a:ln w="38100">
            <a:solidFill>
              <a:srgbClr val="00B2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 descr="Une image contenant Graphique, Police, graphisme, Danse&#10;&#10;Le contenu généré par l’IA peut être incorrect.">
            <a:extLst>
              <a:ext uri="{FF2B5EF4-FFF2-40B4-BE49-F238E27FC236}">
                <a16:creationId xmlns:a16="http://schemas.microsoft.com/office/drawing/2014/main" id="{DC24AE02-CDA5-1C11-FE31-E9FE8993DB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61963" y="105867"/>
            <a:ext cx="1377236" cy="492722"/>
          </a:xfrm>
          <a:prstGeom prst="rect">
            <a:avLst/>
          </a:prstGeom>
        </p:spPr>
      </p:pic>
      <p:sp>
        <p:nvSpPr>
          <p:cNvPr id="2" name="Espace réservé du texte 3">
            <a:extLst>
              <a:ext uri="{FF2B5EF4-FFF2-40B4-BE49-F238E27FC236}">
                <a16:creationId xmlns:a16="http://schemas.microsoft.com/office/drawing/2014/main" id="{A7133EE0-9CC1-B3B6-ACF6-EBF64FFD43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4975" y="479425"/>
            <a:ext cx="6705600" cy="357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003866"/>
                </a:solidFill>
              </a:defRPr>
            </a:lvl1pPr>
          </a:lstStyle>
          <a:p>
            <a:pPr lvl="0"/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4" name="Espace réservé du texte 15">
            <a:extLst>
              <a:ext uri="{FF2B5EF4-FFF2-40B4-BE49-F238E27FC236}">
                <a16:creationId xmlns:a16="http://schemas.microsoft.com/office/drawing/2014/main" id="{C70DA9F1-5A32-789F-0AFC-F53E54AA33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343" y="4440219"/>
            <a:ext cx="8723312" cy="38279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>
                <a:solidFill>
                  <a:srgbClr val="EEEDEF"/>
                </a:solidFill>
              </a:defRPr>
            </a:lvl1pPr>
          </a:lstStyle>
          <a:p>
            <a:pPr lvl="0"/>
            <a:r>
              <a:rPr lang="fr-FR" dirty="0"/>
              <a:t>Key insights</a:t>
            </a:r>
          </a:p>
        </p:txBody>
      </p:sp>
    </p:spTree>
    <p:extLst>
      <p:ext uri="{BB962C8B-B14F-4D97-AF65-F5344CB8AC3E}">
        <p14:creationId xmlns:p14="http://schemas.microsoft.com/office/powerpoint/2010/main" val="241794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3">
            <a:extLst>
              <a:ext uri="{FF2B5EF4-FFF2-40B4-BE49-F238E27FC236}">
                <a16:creationId xmlns:a16="http://schemas.microsoft.com/office/drawing/2014/main" id="{D7FF89D5-3D5C-482D-EAFE-C0EB1D32458E}"/>
              </a:ext>
            </a:extLst>
          </p:cNvPr>
          <p:cNvCxnSpPr>
            <a:cxnSpLocks/>
          </p:cNvCxnSpPr>
          <p:nvPr userDrawn="1"/>
        </p:nvCxnSpPr>
        <p:spPr>
          <a:xfrm flipH="1">
            <a:off x="481225" y="900212"/>
            <a:ext cx="730046" cy="0"/>
          </a:xfrm>
          <a:prstGeom prst="line">
            <a:avLst/>
          </a:prstGeom>
          <a:ln w="38100">
            <a:solidFill>
              <a:srgbClr val="00B2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23">
            <a:extLst>
              <a:ext uri="{FF2B5EF4-FFF2-40B4-BE49-F238E27FC236}">
                <a16:creationId xmlns:a16="http://schemas.microsoft.com/office/drawing/2014/main" id="{EB928157-4046-B6AE-37BF-1B3CC79B67F1}"/>
              </a:ext>
            </a:extLst>
          </p:cNvPr>
          <p:cNvGrpSpPr/>
          <p:nvPr userDrawn="1"/>
        </p:nvGrpSpPr>
        <p:grpSpPr>
          <a:xfrm>
            <a:off x="5892799" y="1174762"/>
            <a:ext cx="2810371" cy="3710506"/>
            <a:chOff x="3619075" y="1122416"/>
            <a:chExt cx="5115782" cy="1412771"/>
          </a:xfrm>
          <a:solidFill>
            <a:srgbClr val="EEEDEF"/>
          </a:solidFill>
        </p:grpSpPr>
        <p:sp>
          <p:nvSpPr>
            <p:cNvPr id="11" name="Rectangle: Rounded Corners 24">
              <a:extLst>
                <a:ext uri="{FF2B5EF4-FFF2-40B4-BE49-F238E27FC236}">
                  <a16:creationId xmlns:a16="http://schemas.microsoft.com/office/drawing/2014/main" id="{B058079E-554A-3EE2-DAE6-ABB59D8BB59B}"/>
                </a:ext>
              </a:extLst>
            </p:cNvPr>
            <p:cNvSpPr/>
            <p:nvPr/>
          </p:nvSpPr>
          <p:spPr>
            <a:xfrm>
              <a:off x="3619075" y="1122416"/>
              <a:ext cx="5115782" cy="1412771"/>
            </a:xfrm>
            <a:prstGeom prst="roundRect">
              <a:avLst>
                <a:gd name="adj" fmla="val 9251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1">
                <a:solidFill>
                  <a:srgbClr val="FFFFFF"/>
                </a:solidFill>
                <a:latin typeface="Quicksand"/>
              </a:endParaRPr>
            </a:p>
          </p:txBody>
        </p:sp>
        <p:sp>
          <p:nvSpPr>
            <p:cNvPr id="12" name="TextBox 27">
              <a:extLst>
                <a:ext uri="{FF2B5EF4-FFF2-40B4-BE49-F238E27FC236}">
                  <a16:creationId xmlns:a16="http://schemas.microsoft.com/office/drawing/2014/main" id="{6BC604D0-D1F6-082F-4E5F-3C6E155A3355}"/>
                </a:ext>
              </a:extLst>
            </p:cNvPr>
            <p:cNvSpPr txBox="1"/>
            <p:nvPr/>
          </p:nvSpPr>
          <p:spPr>
            <a:xfrm>
              <a:off x="3945723" y="1179954"/>
              <a:ext cx="4462488" cy="1302687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noAutofit/>
            </a:bodyPr>
            <a:lstStyle/>
            <a:p>
              <a:pPr lvl="0">
                <a:spcAft>
                  <a:spcPts val="600"/>
                </a:spcAft>
                <a:buClr>
                  <a:srgbClr val="00AFFA"/>
                </a:buClr>
                <a:defRPr/>
              </a:pPr>
              <a:r>
                <a:rPr lang="en-US" sz="1600" i="0" noProof="1">
                  <a:solidFill>
                    <a:srgbClr val="5B5B5B"/>
                  </a:solidFill>
                  <a:latin typeface="Quicksand" panose="02070303000000060000" pitchFamily="18" charset="77"/>
                </a:rPr>
                <a:t>Text</a:t>
              </a:r>
            </a:p>
          </p:txBody>
        </p:sp>
      </p:grpSp>
      <p:sp>
        <p:nvSpPr>
          <p:cNvPr id="13" name="Espace réservé du contenu 5">
            <a:extLst>
              <a:ext uri="{FF2B5EF4-FFF2-40B4-BE49-F238E27FC236}">
                <a16:creationId xmlns:a16="http://schemas.microsoft.com/office/drawing/2014/main" id="{FA8A6628-3838-2238-8ECC-D83725BBC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33" y="1174763"/>
            <a:ext cx="5359400" cy="3710504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2" name="Image 1" descr="Une image contenant Graphique, Police, graphisme, Danse&#10;&#10;Le contenu généré par l’IA peut être incorrect.">
            <a:extLst>
              <a:ext uri="{FF2B5EF4-FFF2-40B4-BE49-F238E27FC236}">
                <a16:creationId xmlns:a16="http://schemas.microsoft.com/office/drawing/2014/main" id="{649820B7-0706-40CD-1D8A-9FD8C8E1CA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61963" y="105867"/>
            <a:ext cx="1377236" cy="492722"/>
          </a:xfrm>
          <a:prstGeom prst="rect">
            <a:avLst/>
          </a:prstGeom>
        </p:spPr>
      </p:pic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525543B5-F7DC-4EF8-F03F-427DCCC44A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4975" y="479425"/>
            <a:ext cx="6705600" cy="357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003866"/>
                </a:solidFill>
              </a:defRPr>
            </a:lvl1pPr>
          </a:lstStyle>
          <a:p>
            <a:pPr lvl="0"/>
            <a:r>
              <a:rPr lang="fr-FR" dirty="0" err="1"/>
              <a:t>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8422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">
            <a:extLst>
              <a:ext uri="{FF2B5EF4-FFF2-40B4-BE49-F238E27FC236}">
                <a16:creationId xmlns:a16="http://schemas.microsoft.com/office/drawing/2014/main" id="{73C22980-F848-1883-4D5F-C005EA9C3C1E}"/>
              </a:ext>
            </a:extLst>
          </p:cNvPr>
          <p:cNvSpPr txBox="1"/>
          <p:nvPr userDrawn="1"/>
        </p:nvSpPr>
        <p:spPr>
          <a:xfrm>
            <a:off x="414798" y="333132"/>
            <a:ext cx="6807935" cy="5309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>
              <a:defRPr/>
            </a:pPr>
            <a:endParaRPr lang="en-US" sz="3000" b="1" noProof="1">
              <a:solidFill>
                <a:srgbClr val="003866"/>
              </a:solidFill>
              <a:latin typeface="+mj-lt"/>
            </a:endParaRPr>
          </a:p>
        </p:txBody>
      </p:sp>
      <p:cxnSp>
        <p:nvCxnSpPr>
          <p:cNvPr id="10" name="Straight Connector 3">
            <a:extLst>
              <a:ext uri="{FF2B5EF4-FFF2-40B4-BE49-F238E27FC236}">
                <a16:creationId xmlns:a16="http://schemas.microsoft.com/office/drawing/2014/main" id="{4CEAB9C0-C19D-FFBF-F1DB-4A9832F0318C}"/>
              </a:ext>
            </a:extLst>
          </p:cNvPr>
          <p:cNvCxnSpPr>
            <a:cxnSpLocks/>
          </p:cNvCxnSpPr>
          <p:nvPr userDrawn="1"/>
        </p:nvCxnSpPr>
        <p:spPr>
          <a:xfrm flipH="1">
            <a:off x="481225" y="900212"/>
            <a:ext cx="730046" cy="0"/>
          </a:xfrm>
          <a:prstGeom prst="line">
            <a:avLst/>
          </a:prstGeom>
          <a:ln w="38100">
            <a:solidFill>
              <a:srgbClr val="00B2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6AFFF3FC-62CC-2DDD-2E4F-9838069573D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63575" y="1642110"/>
            <a:ext cx="3641725" cy="2928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fr-FR" dirty="0"/>
          </a:p>
        </p:txBody>
      </p:sp>
      <p:sp>
        <p:nvSpPr>
          <p:cNvPr id="14" name="Espace réservé du contenu 12">
            <a:extLst>
              <a:ext uri="{FF2B5EF4-FFF2-40B4-BE49-F238E27FC236}">
                <a16:creationId xmlns:a16="http://schemas.microsoft.com/office/drawing/2014/main" id="{912C182F-8A14-1F5D-7E40-25F9E02205A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38700" y="1642110"/>
            <a:ext cx="3641725" cy="2928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fr-FR" dirty="0"/>
          </a:p>
        </p:txBody>
      </p:sp>
      <p:pic>
        <p:nvPicPr>
          <p:cNvPr id="2" name="Image 1" descr="Une image contenant Graphique, Police, graphisme, Danse&#10;&#10;Le contenu généré par l’IA peut être incorrect.">
            <a:extLst>
              <a:ext uri="{FF2B5EF4-FFF2-40B4-BE49-F238E27FC236}">
                <a16:creationId xmlns:a16="http://schemas.microsoft.com/office/drawing/2014/main" id="{74F8854D-B0A2-6BD1-3918-D2E4FAA965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61963" y="105867"/>
            <a:ext cx="1377236" cy="492722"/>
          </a:xfrm>
          <a:prstGeom prst="rect">
            <a:avLst/>
          </a:prstGeom>
        </p:spPr>
      </p:pic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508173BD-32F7-F286-080E-11578E0713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4975" y="479425"/>
            <a:ext cx="6705600" cy="357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003866"/>
                </a:solidFill>
              </a:defRPr>
            </a:lvl1pPr>
          </a:lstStyle>
          <a:p>
            <a:pPr lvl="0"/>
            <a:r>
              <a:rPr lang="fr-FR" dirty="0" err="1"/>
              <a:t>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1835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+ learnin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3">
            <a:extLst>
              <a:ext uri="{FF2B5EF4-FFF2-40B4-BE49-F238E27FC236}">
                <a16:creationId xmlns:a16="http://schemas.microsoft.com/office/drawing/2014/main" id="{21A06720-D35B-E98B-2635-B6DC14DEEBD7}"/>
              </a:ext>
            </a:extLst>
          </p:cNvPr>
          <p:cNvCxnSpPr>
            <a:cxnSpLocks/>
          </p:cNvCxnSpPr>
          <p:nvPr userDrawn="1"/>
        </p:nvCxnSpPr>
        <p:spPr>
          <a:xfrm flipH="1">
            <a:off x="481225" y="900212"/>
            <a:ext cx="730046" cy="0"/>
          </a:xfrm>
          <a:prstGeom prst="line">
            <a:avLst/>
          </a:prstGeom>
          <a:ln w="38100">
            <a:solidFill>
              <a:srgbClr val="00B2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24">
            <a:extLst>
              <a:ext uri="{FF2B5EF4-FFF2-40B4-BE49-F238E27FC236}">
                <a16:creationId xmlns:a16="http://schemas.microsoft.com/office/drawing/2014/main" id="{54745F3F-22EE-EB7E-2EBD-BBCC7E03D360}"/>
              </a:ext>
            </a:extLst>
          </p:cNvPr>
          <p:cNvSpPr/>
          <p:nvPr/>
        </p:nvSpPr>
        <p:spPr>
          <a:xfrm>
            <a:off x="1168032" y="1174763"/>
            <a:ext cx="6807935" cy="2793976"/>
          </a:xfrm>
          <a:prstGeom prst="roundRect">
            <a:avLst>
              <a:gd name="adj" fmla="val 9251"/>
            </a:avLst>
          </a:prstGeom>
          <a:solidFill>
            <a:srgbClr val="00B2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1">
              <a:solidFill>
                <a:srgbClr val="FFFFFF"/>
              </a:solidFill>
              <a:latin typeface="Quicksand"/>
            </a:endParaRPr>
          </a:p>
        </p:txBody>
      </p:sp>
      <p:pic>
        <p:nvPicPr>
          <p:cNvPr id="2" name="Image 1" descr="Une image contenant Graphique, Police, graphisme, Danse&#10;&#10;Le contenu généré par l’IA peut être incorrect.">
            <a:extLst>
              <a:ext uri="{FF2B5EF4-FFF2-40B4-BE49-F238E27FC236}">
                <a16:creationId xmlns:a16="http://schemas.microsoft.com/office/drawing/2014/main" id="{83D0DBF1-9941-C3B3-A3F7-58B23E6079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61963" y="105867"/>
            <a:ext cx="1377236" cy="492722"/>
          </a:xfrm>
          <a:prstGeom prst="rect">
            <a:avLst/>
          </a:prstGeo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33ABECE-E01B-0DAE-633B-D8122D9383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14463" y="1328738"/>
            <a:ext cx="6354762" cy="2490787"/>
          </a:xfrm>
          <a:prstGeom prst="rect">
            <a:avLst/>
          </a:prstGeom>
        </p:spPr>
        <p:txBody>
          <a:bodyPr/>
          <a:lstStyle>
            <a:lvl1pPr marL="171450" indent="-171450">
              <a:buFont typeface="Wingdings" panose="05000000000000000000" pitchFamily="2" charset="2"/>
              <a:buChar char="ü"/>
              <a:defRPr>
                <a:solidFill>
                  <a:srgbClr val="EEEDEF"/>
                </a:solidFill>
              </a:defRPr>
            </a:lvl1pPr>
            <a:lvl2pPr marL="514350" indent="-171450">
              <a:buFont typeface="Courier New" panose="02070309020205020404" pitchFamily="49" charset="0"/>
              <a:buChar char="o"/>
              <a:defRPr>
                <a:solidFill>
                  <a:srgbClr val="EEEDEF"/>
                </a:solidFill>
              </a:defRPr>
            </a:lvl2pPr>
            <a:lvl3pPr marL="857250" indent="-171450">
              <a:buFont typeface="Arial" panose="020B0604020202020204" pitchFamily="34" charset="0"/>
              <a:buChar char="•"/>
              <a:defRPr>
                <a:solidFill>
                  <a:srgbClr val="EEEDEF"/>
                </a:solidFill>
              </a:defRPr>
            </a:lvl3pPr>
            <a:lvl4pPr marL="1200150" indent="-171450">
              <a:buFont typeface="Wingdings" panose="05000000000000000000" pitchFamily="2" charset="2"/>
              <a:buChar char="ü"/>
              <a:defRPr>
                <a:solidFill>
                  <a:srgbClr val="EEEDEF"/>
                </a:solidFill>
              </a:defRPr>
            </a:lvl4pPr>
            <a:lvl5pPr marL="1543050" indent="-171450">
              <a:buFont typeface="Wingdings" panose="05000000000000000000" pitchFamily="2" charset="2"/>
              <a:buChar char="ü"/>
              <a:defRPr>
                <a:solidFill>
                  <a:srgbClr val="EEEDEF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B998A018-F462-F39E-D5CF-5C92C80F5E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4975" y="479425"/>
            <a:ext cx="6705600" cy="357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003866"/>
                </a:solidFill>
              </a:defRPr>
            </a:lvl1pPr>
          </a:lstStyle>
          <a:p>
            <a:pPr lvl="0"/>
            <a:r>
              <a:rPr lang="fr-FR" dirty="0" err="1"/>
              <a:t>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58104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E0CD180-53C9-2DA9-CC52-15A6D9A9290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3038879" y="0"/>
            <a:ext cx="6105121" cy="5143500"/>
          </a:xfrm>
          <a:prstGeom prst="rect">
            <a:avLst/>
          </a:prstGeom>
          <a:solidFill>
            <a:srgbClr val="00B2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icksand"/>
              <a:ea typeface="+mn-ea"/>
              <a:cs typeface="+mn-cs"/>
            </a:endParaRPr>
          </a:p>
        </p:txBody>
      </p:sp>
      <p:sp>
        <p:nvSpPr>
          <p:cNvPr id="12" name="Title 16">
            <a:extLst>
              <a:ext uri="{FF2B5EF4-FFF2-40B4-BE49-F238E27FC236}">
                <a16:creationId xmlns:a16="http://schemas.microsoft.com/office/drawing/2014/main" id="{DA83FD6D-48F1-B2B8-186F-D073C6D8040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3038878" y="1804299"/>
            <a:ext cx="6105122" cy="1066446"/>
          </a:xfrm>
          <a:prstGeom prst="rect">
            <a:avLst/>
          </a:prstGeom>
        </p:spPr>
        <p:txBody>
          <a:bodyPr vert="horz" lIns="6750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 defTabSz="685800">
              <a:defRPr/>
            </a:pPr>
            <a:endParaRPr lang="en-US" sz="1800" noProof="1">
              <a:solidFill>
                <a:srgbClr val="EEEDEF"/>
              </a:solidFill>
              <a:latin typeface="Quicksand" pitchFamily="2" charset="0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084936FB-69FA-4E71-3A36-76E6C87318DB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3051069" y="1086787"/>
            <a:ext cx="6105123" cy="2969925"/>
            <a:chOff x="3038877" y="436027"/>
            <a:chExt cx="6105123" cy="2969925"/>
          </a:xfrm>
        </p:grpSpPr>
        <p:pic>
          <p:nvPicPr>
            <p:cNvPr id="14" name="Image 13" descr="Une image contenant Police, Graphique, symbole, graphisme&#10;&#10;Le contenu généré par l’IA peut être incorrect.">
              <a:extLst>
                <a:ext uri="{FF2B5EF4-FFF2-40B4-BE49-F238E27FC236}">
                  <a16:creationId xmlns:a16="http://schemas.microsoft.com/office/drawing/2014/main" id="{8E332B72-6EE5-7835-4C04-BBFAEC9BA07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4456387" y="436027"/>
              <a:ext cx="3270103" cy="1168541"/>
            </a:xfrm>
            <a:prstGeom prst="rect">
              <a:avLst/>
            </a:prstGeom>
          </p:spPr>
        </p:pic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488597AA-3B8C-31A0-BD89-D55C7D08B105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3038879" y="1604568"/>
              <a:ext cx="61051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i="1" dirty="0">
                  <a:solidFill>
                    <a:srgbClr val="EEEDEF"/>
                  </a:solidFill>
                </a:rPr>
                <a:t>LEARN – PRACTICE - PERFORM</a:t>
              </a:r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2B223A4A-9097-0969-2E53-204816500A4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3038877" y="2237656"/>
              <a:ext cx="61051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i="1" dirty="0">
                  <a:solidFill>
                    <a:srgbClr val="EEEDEF"/>
                  </a:solidFill>
                </a:rPr>
                <a:t>www.practicalcourseorthopedics.com</a:t>
              </a:r>
            </a:p>
          </p:txBody>
        </p:sp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4FA6B99D-3E2D-EB19-F2FD-40659BFC4F2D}"/>
                </a:ext>
              </a:extLst>
            </p:cNvPr>
            <p:cNvGrpSpPr>
              <a:grpSpLocks noGrp="1" noUngrp="1" noRot="1" noMove="1" noResize="1"/>
            </p:cNvGrpSpPr>
            <p:nvPr userDrawn="1"/>
          </p:nvGrpSpPr>
          <p:grpSpPr>
            <a:xfrm>
              <a:off x="4837788" y="3040345"/>
              <a:ext cx="2507298" cy="365607"/>
              <a:chOff x="4621319" y="3048867"/>
              <a:chExt cx="2507298" cy="365607"/>
            </a:xfrm>
          </p:grpSpPr>
          <p:pic>
            <p:nvPicPr>
              <p:cNvPr id="5" name="Image 4">
                <a:extLst>
                  <a:ext uri="{FF2B5EF4-FFF2-40B4-BE49-F238E27FC236}">
                    <a16:creationId xmlns:a16="http://schemas.microsoft.com/office/drawing/2014/main" id="{C94D124B-3344-7952-514D-BE24A4F61D8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4621319" y="3054474"/>
                <a:ext cx="360000" cy="360000"/>
              </a:xfrm>
              <a:prstGeom prst="rect">
                <a:avLst/>
              </a:prstGeom>
            </p:spPr>
          </p:pic>
          <p:pic>
            <p:nvPicPr>
              <p:cNvPr id="8" name="Image 7" descr="Une image contenant cercle, noir et blanc, conception&#10;&#10;Le contenu généré par l’IA peut être incorrect.">
                <a:extLst>
                  <a:ext uri="{FF2B5EF4-FFF2-40B4-BE49-F238E27FC236}">
                    <a16:creationId xmlns:a16="http://schemas.microsoft.com/office/drawing/2014/main" id="{AF843817-370F-C655-2D5A-C8BDF8C6F2D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5161319" y="3048867"/>
                <a:ext cx="360000" cy="360000"/>
              </a:xfrm>
              <a:prstGeom prst="rect">
                <a:avLst/>
              </a:prstGeom>
            </p:spPr>
          </p:pic>
          <p:pic>
            <p:nvPicPr>
              <p:cNvPr id="16" name="Image 15" descr="Une image contenant symbole, ligne, Police, texte&#10;&#10;Le contenu généré par l’IA peut être incorrect.">
                <a:extLst>
                  <a:ext uri="{FF2B5EF4-FFF2-40B4-BE49-F238E27FC236}">
                    <a16:creationId xmlns:a16="http://schemas.microsoft.com/office/drawing/2014/main" id="{492BFA76-BE7E-F570-F2D4-F164716F073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5"/>
              <a:stretch>
                <a:fillRect/>
              </a:stretch>
            </p:blipFill>
            <p:spPr>
              <a:xfrm>
                <a:off x="5697085" y="3048867"/>
                <a:ext cx="360000" cy="360000"/>
              </a:xfrm>
              <a:prstGeom prst="rect">
                <a:avLst/>
              </a:prstGeom>
            </p:spPr>
          </p:pic>
          <p:pic>
            <p:nvPicPr>
              <p:cNvPr id="18" name="Image 17" descr="Une image contenant symbole, logo&#10;&#10;Le contenu généré par l’IA peut être incorrect.">
                <a:extLst>
                  <a:ext uri="{FF2B5EF4-FFF2-40B4-BE49-F238E27FC236}">
                    <a16:creationId xmlns:a16="http://schemas.microsoft.com/office/drawing/2014/main" id="{66F66C7F-AF82-3BFC-F9BC-25C0F15CBA8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6"/>
              <a:stretch>
                <a:fillRect/>
              </a:stretch>
            </p:blipFill>
            <p:spPr>
              <a:xfrm>
                <a:off x="6232851" y="3048867"/>
                <a:ext cx="360000" cy="360000"/>
              </a:xfrm>
              <a:prstGeom prst="rect">
                <a:avLst/>
              </a:prstGeom>
            </p:spPr>
          </p:pic>
          <p:pic>
            <p:nvPicPr>
              <p:cNvPr id="20" name="Image 19">
                <a:extLst>
                  <a:ext uri="{FF2B5EF4-FFF2-40B4-BE49-F238E27FC236}">
                    <a16:creationId xmlns:a16="http://schemas.microsoft.com/office/drawing/2014/main" id="{A0C9A684-7D6E-CA60-C65A-DCADDE4DB6B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 userDrawn="1"/>
            </p:nvPicPr>
            <p:blipFill>
              <a:blip r:embed="rId7"/>
              <a:stretch>
                <a:fillRect/>
              </a:stretch>
            </p:blipFill>
            <p:spPr>
              <a:xfrm>
                <a:off x="6768617" y="3048867"/>
                <a:ext cx="360000" cy="360000"/>
              </a:xfrm>
              <a:prstGeom prst="rect">
                <a:avLst/>
              </a:prstGeom>
            </p:spPr>
          </p:pic>
        </p:grpSp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A88701F1-4058-A4AD-3F23-0E2BE4AE5C3D}"/>
              </a:ext>
            </a:extLst>
          </p:cNvPr>
          <p:cNvSpPr txBox="1"/>
          <p:nvPr userDrawn="1"/>
        </p:nvSpPr>
        <p:spPr>
          <a:xfrm>
            <a:off x="12192" y="1140297"/>
            <a:ext cx="3051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err="1">
                <a:solidFill>
                  <a:srgbClr val="00B2D7"/>
                </a:solidFill>
                <a:latin typeface="+mj-lt"/>
              </a:rPr>
              <a:t>Thank</a:t>
            </a:r>
            <a:r>
              <a:rPr lang="fr-FR" sz="3600" b="1" dirty="0">
                <a:solidFill>
                  <a:srgbClr val="00B2D7"/>
                </a:solidFill>
                <a:latin typeface="+mj-lt"/>
              </a:rPr>
              <a:t> </a:t>
            </a:r>
            <a:r>
              <a:rPr lang="fr-FR" sz="3600" b="1" dirty="0" err="1">
                <a:solidFill>
                  <a:srgbClr val="00B2D7"/>
                </a:solidFill>
                <a:latin typeface="+mj-lt"/>
              </a:rPr>
              <a:t>you</a:t>
            </a:r>
            <a:r>
              <a:rPr lang="fr-FR" sz="3600" b="1" dirty="0">
                <a:solidFill>
                  <a:srgbClr val="00B2D7"/>
                </a:solidFill>
                <a:latin typeface="+mj-lt"/>
              </a:rPr>
              <a:t>!</a:t>
            </a:r>
          </a:p>
        </p:txBody>
      </p:sp>
      <p:sp>
        <p:nvSpPr>
          <p:cNvPr id="25" name="Espace réservé pour une image  24">
            <a:extLst>
              <a:ext uri="{FF2B5EF4-FFF2-40B4-BE49-F238E27FC236}">
                <a16:creationId xmlns:a16="http://schemas.microsoft.com/office/drawing/2014/main" id="{28CC7FA2-B449-C8D9-5CAF-8B8F1C55C2B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5225" y="1920009"/>
            <a:ext cx="739775" cy="665163"/>
          </a:xfrm>
          <a:prstGeom prst="ellipse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0134FE6-F9C9-FEAC-366D-66257D396E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727325"/>
            <a:ext cx="3051068" cy="9699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i="1">
                <a:solidFill>
                  <a:srgbClr val="003866"/>
                </a:solidFill>
              </a:defRPr>
            </a:lvl1pPr>
          </a:lstStyle>
          <a:p>
            <a:pPr lvl="0"/>
            <a:r>
              <a:rPr lang="fr-FR" dirty="0"/>
              <a:t>Name, Profession, Institute</a:t>
            </a:r>
          </a:p>
        </p:txBody>
      </p:sp>
    </p:spTree>
    <p:extLst>
      <p:ext uri="{BB962C8B-B14F-4D97-AF65-F5344CB8AC3E}">
        <p14:creationId xmlns:p14="http://schemas.microsoft.com/office/powerpoint/2010/main" val="17520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Graphique, Police, graphisme, Danse&#10;&#10;Le contenu généré par l’IA peut être incorrect.">
            <a:extLst>
              <a:ext uri="{FF2B5EF4-FFF2-40B4-BE49-F238E27FC236}">
                <a16:creationId xmlns:a16="http://schemas.microsoft.com/office/drawing/2014/main" id="{C91263DA-39FE-AA29-4F7B-6E3D81F479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61963" y="105867"/>
            <a:ext cx="1377236" cy="49272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099B35E-6D62-BF5A-EB51-D1F37559C5D0}"/>
              </a:ext>
            </a:extLst>
          </p:cNvPr>
          <p:cNvSpPr/>
          <p:nvPr userDrawn="1"/>
        </p:nvSpPr>
        <p:spPr>
          <a:xfrm>
            <a:off x="0" y="5097294"/>
            <a:ext cx="9144000" cy="46206"/>
          </a:xfrm>
          <a:prstGeom prst="rect">
            <a:avLst/>
          </a:prstGeom>
          <a:solidFill>
            <a:srgbClr val="00B2D7"/>
          </a:solidFill>
          <a:ln>
            <a:solidFill>
              <a:srgbClr val="00B2D7"/>
            </a:solidFill>
          </a:ln>
          <a:effectLst>
            <a:outerShdw blurRad="457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icksand"/>
              <a:ea typeface="+mn-ea"/>
              <a:cs typeface="+mn-cs"/>
            </a:endParaRPr>
          </a:p>
        </p:txBody>
      </p:sp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DDBACBCB-E5FA-C8C7-B15F-38A918770A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4975" y="479425"/>
            <a:ext cx="6705600" cy="357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003866"/>
                </a:solidFill>
              </a:defRPr>
            </a:lvl1pPr>
          </a:lstStyle>
          <a:p>
            <a:pPr lvl="0"/>
            <a:r>
              <a:rPr lang="fr-FR" dirty="0" err="1"/>
              <a:t>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5891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3480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694" r:id="rId2"/>
    <p:sldLayoutId id="2147483706" r:id="rId3"/>
    <p:sldLayoutId id="2147483700" r:id="rId4"/>
    <p:sldLayoutId id="2147483696" r:id="rId5"/>
    <p:sldLayoutId id="2147483707" r:id="rId6"/>
    <p:sldLayoutId id="2147483708" r:id="rId7"/>
    <p:sldLayoutId id="2147483716" r:id="rId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ubtitle 17">
            <a:extLst>
              <a:ext uri="{FF2B5EF4-FFF2-40B4-BE49-F238E27FC236}">
                <a16:creationId xmlns:a16="http://schemas.microsoft.com/office/drawing/2014/main" id="{BD283E97-28DC-461D-A051-0A4F272EB528}"/>
              </a:ext>
            </a:extLst>
          </p:cNvPr>
          <p:cNvSpPr txBox="1">
            <a:spLocks/>
          </p:cNvSpPr>
          <p:nvPr/>
        </p:nvSpPr>
        <p:spPr>
          <a:xfrm>
            <a:off x="1305610" y="2762739"/>
            <a:ext cx="6902869" cy="235449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defTabSz="685800">
              <a:lnSpc>
                <a:spcPct val="80000"/>
              </a:lnSpc>
              <a:spcBef>
                <a:spcPts val="750"/>
              </a:spcBef>
              <a:defRPr/>
            </a:pPr>
            <a:endParaRPr lang="en-US" sz="800" b="1" noProof="1">
              <a:solidFill>
                <a:schemeClr val="bg1"/>
              </a:solidFill>
              <a:latin typeface="Quicksand" panose="02070303000000060000" pitchFamily="18" charset="77"/>
            </a:endParaRPr>
          </a:p>
        </p:txBody>
      </p:sp>
      <p:cxnSp>
        <p:nvCxnSpPr>
          <p:cNvPr id="15" name="Straight Connector 17">
            <a:extLst>
              <a:ext uri="{FF2B5EF4-FFF2-40B4-BE49-F238E27FC236}">
                <a16:creationId xmlns:a16="http://schemas.microsoft.com/office/drawing/2014/main" id="{4277DC75-1441-804D-B770-E5E9AA5CCEB5}"/>
              </a:ext>
            </a:extLst>
          </p:cNvPr>
          <p:cNvCxnSpPr>
            <a:cxnSpLocks/>
          </p:cNvCxnSpPr>
          <p:nvPr/>
        </p:nvCxnSpPr>
        <p:spPr>
          <a:xfrm flipH="1">
            <a:off x="5909094" y="2571750"/>
            <a:ext cx="1819296" cy="0"/>
          </a:xfrm>
          <a:prstGeom prst="line">
            <a:avLst/>
          </a:prstGeom>
          <a:ln w="38100">
            <a:solidFill>
              <a:srgbClr val="EEED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16">
            <a:extLst>
              <a:ext uri="{FF2B5EF4-FFF2-40B4-BE49-F238E27FC236}">
                <a16:creationId xmlns:a16="http://schemas.microsoft.com/office/drawing/2014/main" id="{7B759E90-AB24-4A31-A9E1-D470655B3D6E}"/>
              </a:ext>
            </a:extLst>
          </p:cNvPr>
          <p:cNvSpPr txBox="1">
            <a:spLocks/>
          </p:cNvSpPr>
          <p:nvPr/>
        </p:nvSpPr>
        <p:spPr>
          <a:xfrm>
            <a:off x="935520" y="1043153"/>
            <a:ext cx="7272959" cy="1066446"/>
          </a:xfrm>
          <a:prstGeom prst="rect">
            <a:avLst/>
          </a:prstGeom>
        </p:spPr>
        <p:txBody>
          <a:bodyPr vert="horz" lIns="6750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7" name="Subtitle 17">
            <a:extLst>
              <a:ext uri="{FF2B5EF4-FFF2-40B4-BE49-F238E27FC236}">
                <a16:creationId xmlns:a16="http://schemas.microsoft.com/office/drawing/2014/main" id="{96CD57BF-99E1-774E-87E9-5A4C281462C5}"/>
              </a:ext>
            </a:extLst>
          </p:cNvPr>
          <p:cNvSpPr txBox="1">
            <a:spLocks/>
          </p:cNvSpPr>
          <p:nvPr/>
        </p:nvSpPr>
        <p:spPr>
          <a:xfrm>
            <a:off x="825520" y="3286869"/>
            <a:ext cx="6287990" cy="53476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500" b="1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uicksand"/>
              <a:ea typeface="+mn-ea"/>
              <a:cs typeface="+mn-cs"/>
            </a:endParaRPr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9BB9C908-6FD8-365C-FEFE-0C3F5B01AB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9936" y="1269405"/>
            <a:ext cx="7139670" cy="622300"/>
          </a:xfrm>
        </p:spPr>
        <p:txBody>
          <a:bodyPr/>
          <a:lstStyle/>
          <a:p>
            <a:r>
              <a:rPr lang="en-US" sz="1800" dirty="0">
                <a:solidFill>
                  <a:schemeClr val="bg1"/>
                </a:solidFill>
              </a:rPr>
              <a:t>The CCJR® Charles A. Engh, Sr, MD. Excellence in Hip Research Award: Pelvic Tilt and Cup Position Change Significantly in Most Young Patients 10 Years after Hip Arthroplasty</a:t>
            </a:r>
          </a:p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141D5DA-673B-0942-ECCF-5F461C471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84719" y="2130547"/>
            <a:ext cx="3544887" cy="377825"/>
          </a:xfrm>
        </p:spPr>
        <p:txBody>
          <a:bodyPr/>
          <a:lstStyle/>
          <a:p>
            <a:r>
              <a:rPr lang="en-US" sz="1600" i="1" dirty="0">
                <a:solidFill>
                  <a:schemeClr val="bg1"/>
                </a:solidFill>
              </a:rPr>
              <a:t>The Journal of Arthroplasty 40 (2025) 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CF4B448-4C50-1565-6FCC-5E923AA140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-81116" y="2652713"/>
            <a:ext cx="7809067" cy="296862"/>
          </a:xfrm>
        </p:spPr>
        <p:txBody>
          <a:bodyPr/>
          <a:lstStyle/>
          <a:p>
            <a:r>
              <a:rPr lang="en-US" sz="1100" dirty="0">
                <a:solidFill>
                  <a:schemeClr val="bg1"/>
                </a:solidFill>
              </a:rPr>
              <a:t>Joseph J. Kromka, MD, William A. Zuke, MD, Caroline J. Granger, MD, John C. </a:t>
            </a:r>
            <a:r>
              <a:rPr lang="en-US" sz="1100" dirty="0" err="1">
                <a:solidFill>
                  <a:schemeClr val="bg1"/>
                </a:solidFill>
              </a:rPr>
              <a:t>Clohisy</a:t>
            </a:r>
            <a:r>
              <a:rPr lang="en-US" sz="1100" dirty="0">
                <a:solidFill>
                  <a:schemeClr val="bg1"/>
                </a:solidFill>
              </a:rPr>
              <a:t>, MD, Robert L. Barrack, MD | Department of </a:t>
            </a:r>
            <a:r>
              <a:rPr lang="en-US" sz="1100" dirty="0" err="1">
                <a:solidFill>
                  <a:schemeClr val="bg1"/>
                </a:solidFill>
              </a:rPr>
              <a:t>Orthopaedic</a:t>
            </a:r>
            <a:r>
              <a:rPr lang="en-US" sz="1100" dirty="0">
                <a:solidFill>
                  <a:schemeClr val="bg1"/>
                </a:solidFill>
              </a:rPr>
              <a:t> Surgery, Washington University School of Medicine, Barnes-Jewish Hospital, St. Louis, Missouri</a:t>
            </a:r>
          </a:p>
          <a:p>
            <a:pPr lvl="0">
              <a:lnSpc>
                <a:spcPct val="80000"/>
              </a:lnSpc>
              <a:defRPr/>
            </a:pPr>
            <a:endParaRPr lang="en-US" sz="1000" b="1" noProof="1">
              <a:solidFill>
                <a:schemeClr val="bg1"/>
              </a:solidFill>
              <a:latin typeface="Quicksand" panose="02070303000000060000" pitchFamily="18" charset="77"/>
            </a:endParaRPr>
          </a:p>
          <a:p>
            <a:endParaRPr lang="fr-FR" sz="1200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377FA906-0F34-D9B5-C7F8-0FCDA42F6C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76888" y="3118594"/>
            <a:ext cx="2151062" cy="336550"/>
          </a:xfrm>
        </p:spPr>
        <p:txBody>
          <a:bodyPr/>
          <a:lstStyle/>
          <a:p>
            <a:r>
              <a:rPr lang="en-US" sz="1100" noProof="1">
                <a:latin typeface="Quicksand" panose="02070303000000060000" pitchFamily="18" charset="77"/>
              </a:rPr>
              <a:t>26 </a:t>
            </a:r>
            <a:r>
              <a:rPr lang="en-US" sz="1050" noProof="1">
                <a:latin typeface="Quicksand" panose="02070303000000060000" pitchFamily="18" charset="77"/>
              </a:rPr>
              <a:t>March</a:t>
            </a:r>
            <a:r>
              <a:rPr lang="en-US" sz="1100" noProof="1">
                <a:latin typeface="Quicksand" panose="02070303000000060000" pitchFamily="18" charset="77"/>
              </a:rPr>
              <a:t> 2025</a:t>
            </a:r>
          </a:p>
          <a:p>
            <a:endParaRPr lang="fr-FR" dirty="0"/>
          </a:p>
        </p:txBody>
      </p:sp>
      <p:pic>
        <p:nvPicPr>
          <p:cNvPr id="7" name="Video 5">
            <a:extLst>
              <a:ext uri="{FF2B5EF4-FFF2-40B4-BE49-F238E27FC236}">
                <a16:creationId xmlns:a16="http://schemas.microsoft.com/office/drawing/2014/main" id="{09D702D5-BBFF-EB35-FCD8-CF1E145309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6818742" y="3575550"/>
            <a:ext cx="2286000" cy="1285875"/>
          </a:xfrm>
          <a:prstGeom prst="rect">
            <a:avLst/>
          </a:prstGeom>
        </p:spPr>
      </p:pic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D9603C00-28D2-2711-F949-2E9A77455338}"/>
              </a:ext>
            </a:extLst>
          </p:cNvPr>
          <p:cNvSpPr txBox="1">
            <a:spLocks/>
          </p:cNvSpPr>
          <p:nvPr/>
        </p:nvSpPr>
        <p:spPr>
          <a:xfrm>
            <a:off x="2765099" y="4921095"/>
            <a:ext cx="6287989" cy="336550"/>
          </a:xfrm>
          <a:prstGeom prst="rect">
            <a:avLst/>
          </a:prstGeom>
        </p:spPr>
        <p:txBody>
          <a:bodyPr/>
          <a:lstStyle>
            <a:lvl1pPr marL="0" indent="0" algn="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100" kern="1200">
                <a:solidFill>
                  <a:srgbClr val="EEEDEF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noProof="1">
                <a:latin typeface="Quicksand" panose="02070303000000060000" pitchFamily="18" charset="77"/>
              </a:rPr>
              <a:t>Panuwat Silawatshananai, MD (Dr.Max) Bangkok International Hospital, Bangkok, Thailand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7314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8" grpId="0"/>
      <p:bldP spid="26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B6DDC40-4DFF-BBEB-848F-43E4AE87599B}"/>
              </a:ext>
            </a:extLst>
          </p:cNvPr>
          <p:cNvSpPr/>
          <p:nvPr/>
        </p:nvSpPr>
        <p:spPr>
          <a:xfrm>
            <a:off x="0" y="4243287"/>
            <a:ext cx="9144000" cy="900213"/>
          </a:xfrm>
          <a:prstGeom prst="rect">
            <a:avLst/>
          </a:prstGeom>
          <a:solidFill>
            <a:srgbClr val="00B2D7"/>
          </a:solidFill>
          <a:ln>
            <a:solidFill>
              <a:srgbClr val="00B2D7"/>
            </a:solidFill>
          </a:ln>
          <a:effectLst>
            <a:outerShdw blurRad="457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u="sng" dirty="0"/>
              <a:t>Limitations</a:t>
            </a:r>
            <a:br>
              <a:rPr lang="en-US" sz="1400" dirty="0"/>
            </a:br>
            <a:r>
              <a:rPr lang="en-US" sz="1400" dirty="0"/>
              <a:t>Retrospective, single-center; PT from AP films with </a:t>
            </a:r>
            <a:r>
              <a:rPr lang="en-US" sz="1400" b="1" dirty="0"/>
              <a:t>estimated</a:t>
            </a:r>
            <a:r>
              <a:rPr lang="en-US" sz="1400" dirty="0"/>
              <a:t> (non-EOS/CT) functional angles; heterogeneous THA/SRA; </a:t>
            </a:r>
            <a:r>
              <a:rPr lang="en-US" sz="1400" b="1" dirty="0"/>
              <a:t>no dislocation/wear outcomes</a:t>
            </a:r>
            <a:r>
              <a:rPr lang="en-US" sz="1400" dirty="0"/>
              <a:t>.</a:t>
            </a:r>
            <a:endParaRPr lang="en-US" sz="1400" b="1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D249F64-720B-66CA-F927-5FF9C13A64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85750" indent="-285750"/>
            <a:r>
              <a:rPr lang="en-US" sz="2000" b="1" dirty="0"/>
              <a:t>Functional drift:</a:t>
            </a:r>
            <a:r>
              <a:rPr lang="en-US" sz="2000" dirty="0"/>
              <a:t> Over ~10 years, progressive </a:t>
            </a:r>
            <a:r>
              <a:rPr lang="en-US" sz="2000" b="1" dirty="0"/>
              <a:t>posterior pelvic tilt</a:t>
            </a:r>
            <a:r>
              <a:rPr lang="en-US" sz="2000" dirty="0"/>
              <a:t> makes the acetabular component </a:t>
            </a:r>
            <a:r>
              <a:rPr lang="en-US" sz="2000" b="1" dirty="0"/>
              <a:t>functionally more anteverted (≈+8°) and slightly more inclined (≈+2°)</a:t>
            </a:r>
            <a:r>
              <a:rPr lang="en-US" sz="2000" dirty="0"/>
              <a:t>, even when intra-op placement was “ideal.”</a:t>
            </a:r>
          </a:p>
          <a:p>
            <a:pPr marL="285750" indent="-285750"/>
            <a:r>
              <a:rPr lang="en-US" sz="2000" b="1" dirty="0"/>
              <a:t>Who’s at risk:</a:t>
            </a:r>
            <a:r>
              <a:rPr lang="en-US" sz="2000" dirty="0"/>
              <a:t> Younger index age (45–50) shows </a:t>
            </a:r>
            <a:r>
              <a:rPr lang="en-US" sz="2000" b="1" dirty="0"/>
              <a:t>greater PT drift</a:t>
            </a:r>
            <a:r>
              <a:rPr lang="en-US" sz="2000" dirty="0"/>
              <a:t>; </a:t>
            </a:r>
            <a:r>
              <a:rPr lang="en-US" sz="2000" b="1" dirty="0"/>
              <a:t>prior/interval lumbar surgery</a:t>
            </a:r>
            <a:r>
              <a:rPr lang="en-US" sz="2000" dirty="0"/>
              <a:t> may amplify changes → narrower impingement/wear margins and potential late instability.</a:t>
            </a:r>
          </a:p>
          <a:p>
            <a:endParaRPr lang="fr-FR" sz="1800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6C9EFCE2-F8D2-2CD9-53A3-583C11C574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Discussion</a:t>
            </a:r>
          </a:p>
        </p:txBody>
      </p:sp>
      <p:pic>
        <p:nvPicPr>
          <p:cNvPr id="13" name="Audio 12">
            <a:extLst>
              <a:ext uri="{FF2B5EF4-FFF2-40B4-BE49-F238E27FC236}">
                <a16:creationId xmlns:a16="http://schemas.microsoft.com/office/drawing/2014/main" id="{F9B9A5B9-D43E-01C1-2652-B69B4A5151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18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82"/>
    </mc:Choice>
    <mc:Fallback xmlns="">
      <p:transition spd="slow" advTm="34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 animBg="1"/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24">
            <a:extLst>
              <a:ext uri="{FF2B5EF4-FFF2-40B4-BE49-F238E27FC236}">
                <a16:creationId xmlns:a16="http://schemas.microsoft.com/office/drawing/2014/main" id="{FA6E46CA-F413-E9BA-76EC-6B2018B12C8D}"/>
              </a:ext>
            </a:extLst>
          </p:cNvPr>
          <p:cNvSpPr/>
          <p:nvPr/>
        </p:nvSpPr>
        <p:spPr>
          <a:xfrm>
            <a:off x="1168032" y="1174762"/>
            <a:ext cx="6807935" cy="2793976"/>
          </a:xfrm>
          <a:prstGeom prst="roundRect">
            <a:avLst>
              <a:gd name="adj" fmla="val 9251"/>
            </a:avLst>
          </a:prstGeom>
          <a:solidFill>
            <a:srgbClr val="00B2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1">
              <a:solidFill>
                <a:srgbClr val="0070C0"/>
              </a:solidFill>
              <a:latin typeface="Quicksand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9084EB-465C-9F50-F391-2DB7ECE9F712}"/>
              </a:ext>
            </a:extLst>
          </p:cNvPr>
          <p:cNvSpPr/>
          <p:nvPr/>
        </p:nvSpPr>
        <p:spPr>
          <a:xfrm>
            <a:off x="0" y="4193684"/>
            <a:ext cx="9144000" cy="949816"/>
          </a:xfrm>
          <a:prstGeom prst="rect">
            <a:avLst/>
          </a:prstGeom>
          <a:solidFill>
            <a:srgbClr val="00B2D7"/>
          </a:solidFill>
          <a:ln>
            <a:solidFill>
              <a:srgbClr val="00B2D7"/>
            </a:solidFill>
          </a:ln>
          <a:effectLst>
            <a:outerShdw blurRad="457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Follow-up:</a:t>
            </a:r>
            <a:r>
              <a:rPr lang="en-US" sz="1400" dirty="0"/>
              <a:t> Counsel young/active patients; use </a:t>
            </a:r>
            <a:r>
              <a:rPr lang="en-US" sz="1400" b="1" dirty="0"/>
              <a:t>symptom-based surveillance</a:t>
            </a:r>
            <a:r>
              <a:rPr lang="en-US" sz="1400" dirty="0"/>
              <a:t> (click/catch/squeak).</a:t>
            </a:r>
          </a:p>
          <a:p>
            <a:pPr algn="ctr"/>
            <a:r>
              <a:rPr lang="en-US" sz="1400" b="1" dirty="0"/>
              <a:t>Spine–hip:</a:t>
            </a:r>
            <a:r>
              <a:rPr lang="en-US" sz="1400" dirty="0"/>
              <a:t> </a:t>
            </a:r>
            <a:r>
              <a:rPr lang="en-US" sz="1400" b="1" dirty="0"/>
              <a:t>Lumbar fusion may amplify changes</a:t>
            </a:r>
            <a:r>
              <a:rPr lang="en-US" sz="1400" dirty="0"/>
              <a:t>—coordinate with the spine team.</a:t>
            </a:r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A1DE8E63-23FC-E2B8-BFEF-558E537B95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000" dirty="0"/>
              <a:t>Functional orientation </a:t>
            </a:r>
            <a:r>
              <a:rPr lang="en-US" sz="2000" b="1" i="1" u="sng" dirty="0">
                <a:solidFill>
                  <a:srgbClr val="C00000"/>
                </a:solidFill>
              </a:rPr>
              <a:t>drifts with aging/posture</a:t>
            </a:r>
            <a:r>
              <a:rPr lang="en-US" sz="2000" i="1" u="sng" dirty="0">
                <a:solidFill>
                  <a:srgbClr val="C00000"/>
                </a:solidFill>
              </a:rPr>
              <a:t> </a:t>
            </a:r>
            <a:r>
              <a:rPr lang="en-US" sz="2000" dirty="0"/>
              <a:t>→ late instability &amp; edge-loading risk can rise</a:t>
            </a:r>
          </a:p>
          <a:p>
            <a:r>
              <a:rPr lang="en-US" sz="2000" b="1" dirty="0">
                <a:solidFill>
                  <a:srgbClr val="003866"/>
                </a:solidFill>
              </a:rPr>
              <a:t>Preop:</a:t>
            </a:r>
            <a:r>
              <a:rPr lang="en-US" sz="2000" dirty="0">
                <a:solidFill>
                  <a:srgbClr val="003866"/>
                </a:solidFill>
              </a:rPr>
              <a:t> </a:t>
            </a:r>
            <a:r>
              <a:rPr lang="en-US" sz="2000" dirty="0"/>
              <a:t>obtain standing/sitting lateral or consistent-position imaging to document PT/mobility</a:t>
            </a:r>
          </a:p>
          <a:p>
            <a:r>
              <a:rPr lang="en-US" sz="2000" b="1" dirty="0" err="1">
                <a:solidFill>
                  <a:srgbClr val="003866"/>
                </a:solidFill>
              </a:rPr>
              <a:t>Intraop</a:t>
            </a:r>
            <a:r>
              <a:rPr lang="en-US" sz="2000" b="1" dirty="0">
                <a:solidFill>
                  <a:srgbClr val="003866"/>
                </a:solidFill>
              </a:rPr>
              <a:t>:</a:t>
            </a:r>
            <a:r>
              <a:rPr lang="en-US" sz="2000" dirty="0">
                <a:solidFill>
                  <a:srgbClr val="003866"/>
                </a:solidFill>
              </a:rPr>
              <a:t> </a:t>
            </a:r>
            <a:r>
              <a:rPr lang="en-US" sz="2000" dirty="0"/>
              <a:t>in younger/flexible spines, bias cup toward </a:t>
            </a:r>
            <a:r>
              <a:rPr lang="en-US" sz="2000" i="1" dirty="0"/>
              <a:t>the </a:t>
            </a:r>
            <a:r>
              <a:rPr lang="en-US" sz="2000" b="1" i="1" dirty="0"/>
              <a:t>lower end</a:t>
            </a:r>
            <a:r>
              <a:rPr lang="en-US" sz="2000" i="1" dirty="0"/>
              <a:t> </a:t>
            </a:r>
            <a:r>
              <a:rPr lang="en-US" sz="2000" dirty="0"/>
              <a:t>of the functional safe zone</a:t>
            </a:r>
          </a:p>
          <a:p>
            <a:endParaRPr lang="fr-FR" sz="200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4003CC2-026F-4D48-1A46-36AF33B73F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Discussion</a:t>
            </a:r>
          </a:p>
        </p:txBody>
      </p:sp>
      <p:pic>
        <p:nvPicPr>
          <p:cNvPr id="20" name="Audio 19">
            <a:extLst>
              <a:ext uri="{FF2B5EF4-FFF2-40B4-BE49-F238E27FC236}">
                <a16:creationId xmlns:a16="http://schemas.microsoft.com/office/drawing/2014/main" id="{5AA01F50-83B4-5D0B-255A-50AD08535A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37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91"/>
    </mc:Choice>
    <mc:Fallback xmlns="">
      <p:transition spd="slow" advTm="27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8" grpId="0" animBg="1"/>
      <p:bldP spid="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udio 9">
            <a:extLst>
              <a:ext uri="{FF2B5EF4-FFF2-40B4-BE49-F238E27FC236}">
                <a16:creationId xmlns:a16="http://schemas.microsoft.com/office/drawing/2014/main" id="{CD083992-6D3B-3418-609C-121F9B751F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F0ED44A-7756-923B-CB02-3913EA139F89}"/>
              </a:ext>
            </a:extLst>
          </p:cNvPr>
          <p:cNvSpPr txBox="1"/>
          <p:nvPr/>
        </p:nvSpPr>
        <p:spPr>
          <a:xfrm>
            <a:off x="613317" y="2051824"/>
            <a:ext cx="0" cy="0"/>
          </a:xfrm>
          <a:prstGeom prst="rect">
            <a:avLst/>
          </a:prstGeom>
        </p:spPr>
        <p:txBody>
          <a:bodyPr vert="horz" wrap="none" lIns="68580" tIns="34290" rIns="68580" bIns="34290" rtlCol="0" anchor="t">
            <a:noAutofit/>
          </a:bodyPr>
          <a:lstStyle/>
          <a:p>
            <a:pPr algn="r" defTabSz="685800">
              <a:lnSpc>
                <a:spcPct val="80000"/>
              </a:lnSpc>
              <a:spcBef>
                <a:spcPts val="750"/>
              </a:spcBef>
            </a:pPr>
            <a:endParaRPr lang="en-US" sz="1350" b="1" noProof="1">
              <a:solidFill>
                <a:srgbClr val="EEEDEF"/>
              </a:solidFill>
              <a:latin typeface="Quicksand" panose="02070303000000060000" pitchFamily="18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3E094F-045E-A773-7DEE-F0ABEB2EFDD2}"/>
              </a:ext>
            </a:extLst>
          </p:cNvPr>
          <p:cNvSpPr txBox="1"/>
          <p:nvPr/>
        </p:nvSpPr>
        <p:spPr>
          <a:xfrm>
            <a:off x="669073" y="2732049"/>
            <a:ext cx="0" cy="0"/>
          </a:xfrm>
          <a:prstGeom prst="rect">
            <a:avLst/>
          </a:prstGeom>
        </p:spPr>
        <p:txBody>
          <a:bodyPr vert="horz" wrap="none" lIns="68580" tIns="34290" rIns="68580" bIns="34290" rtlCol="0" anchor="t">
            <a:noAutofit/>
          </a:bodyPr>
          <a:lstStyle/>
          <a:p>
            <a:pPr algn="r" defTabSz="685800">
              <a:lnSpc>
                <a:spcPct val="80000"/>
              </a:lnSpc>
              <a:spcBef>
                <a:spcPts val="750"/>
              </a:spcBef>
            </a:pPr>
            <a:endParaRPr lang="en-US" sz="1350" b="1" noProof="1">
              <a:solidFill>
                <a:srgbClr val="EEEDEF"/>
              </a:solidFill>
              <a:latin typeface="Quicksand" panose="02070303000000060000" pitchFamily="18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73F4B4-33CA-39EE-1F10-F5C73E828B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664" y="1925052"/>
            <a:ext cx="2735714" cy="17436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DD466F-9AE7-C562-96C1-258C0CAEF0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36" y="3773084"/>
            <a:ext cx="2045970" cy="6834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71BF04-3DF8-1BC7-165F-53121A6CF6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551" y="4485007"/>
            <a:ext cx="1195186" cy="442593"/>
          </a:xfrm>
          <a:prstGeom prst="rect">
            <a:avLst/>
          </a:prstGeom>
        </p:spPr>
      </p:pic>
      <p:pic>
        <p:nvPicPr>
          <p:cNvPr id="7" name="Google Shape;93;p1">
            <a:extLst>
              <a:ext uri="{FF2B5EF4-FFF2-40B4-BE49-F238E27FC236}">
                <a16:creationId xmlns:a16="http://schemas.microsoft.com/office/drawing/2014/main" id="{5CD42F79-57C8-1AF7-C9CF-06003F0D169E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67536" y="366965"/>
            <a:ext cx="2140801" cy="6400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987C62-DBBB-9459-7BA2-1F805793D752}"/>
              </a:ext>
            </a:extLst>
          </p:cNvPr>
          <p:cNvSpPr txBox="1"/>
          <p:nvPr/>
        </p:nvSpPr>
        <p:spPr>
          <a:xfrm>
            <a:off x="1366887" y="1395167"/>
            <a:ext cx="0" cy="0"/>
          </a:xfrm>
          <a:prstGeom prst="rect">
            <a:avLst/>
          </a:prstGeom>
        </p:spPr>
        <p:txBody>
          <a:bodyPr vert="horz" wrap="none" lIns="68580" tIns="34290" rIns="68580" bIns="34290" rtlCol="0" anchor="t">
            <a:noAutofit/>
          </a:bodyPr>
          <a:lstStyle/>
          <a:p>
            <a:pPr algn="r" defTabSz="685800">
              <a:lnSpc>
                <a:spcPct val="80000"/>
              </a:lnSpc>
              <a:spcBef>
                <a:spcPts val="750"/>
              </a:spcBef>
            </a:pPr>
            <a:endParaRPr lang="en-US" sz="1350" b="1" noProof="1">
              <a:solidFill>
                <a:srgbClr val="EEEDEF"/>
              </a:solidFill>
              <a:latin typeface="Quicksand" panose="02070303000000060000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9756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4"/>
    </mc:Choice>
    <mc:Fallback xmlns="">
      <p:transition spd="slow" advTm="3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71B331C-4399-D31F-4CD7-9C7CA6BB3006}"/>
              </a:ext>
            </a:extLst>
          </p:cNvPr>
          <p:cNvCxnSpPr>
            <a:cxnSpLocks/>
          </p:cNvCxnSpPr>
          <p:nvPr/>
        </p:nvCxnSpPr>
        <p:spPr>
          <a:xfrm flipH="1">
            <a:off x="481225" y="900212"/>
            <a:ext cx="730046" cy="0"/>
          </a:xfrm>
          <a:prstGeom prst="line">
            <a:avLst/>
          </a:prstGeom>
          <a:ln w="38100">
            <a:solidFill>
              <a:srgbClr val="00B2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825F16F-3642-3CD5-FEA0-897538EB5992}"/>
              </a:ext>
            </a:extLst>
          </p:cNvPr>
          <p:cNvSpPr/>
          <p:nvPr/>
        </p:nvSpPr>
        <p:spPr>
          <a:xfrm>
            <a:off x="1168032" y="1122416"/>
            <a:ext cx="6807935" cy="2793976"/>
          </a:xfrm>
          <a:prstGeom prst="roundRect">
            <a:avLst>
              <a:gd name="adj" fmla="val 9251"/>
            </a:avLst>
          </a:prstGeom>
          <a:solidFill>
            <a:srgbClr val="EEEDE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1">
              <a:solidFill>
                <a:srgbClr val="FFFFFF"/>
              </a:solidFill>
              <a:latin typeface="Quicksand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35204B5-EE3B-1F50-2CEC-528BF7DD8162}"/>
              </a:ext>
            </a:extLst>
          </p:cNvPr>
          <p:cNvSpPr txBox="1"/>
          <p:nvPr/>
        </p:nvSpPr>
        <p:spPr>
          <a:xfrm>
            <a:off x="1014721" y="4327101"/>
            <a:ext cx="71145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Aim: quantify </a:t>
            </a:r>
            <a:r>
              <a:rPr lang="en-US" sz="1400" b="1" dirty="0">
                <a:solidFill>
                  <a:schemeClr val="bg1"/>
                </a:solidFill>
              </a:rPr>
              <a:t>≥10-yr pelvic tilt trajectories</a:t>
            </a:r>
            <a:r>
              <a:rPr lang="en-US" sz="1400" dirty="0">
                <a:solidFill>
                  <a:schemeClr val="bg1"/>
                </a:solidFill>
              </a:rPr>
              <a:t> in younger THA/SRA patients and the resulting </a:t>
            </a:r>
            <a:r>
              <a:rPr lang="el-GR" sz="1400" b="1" dirty="0">
                <a:solidFill>
                  <a:schemeClr val="bg1"/>
                </a:solidFill>
              </a:rPr>
              <a:t>Δ </a:t>
            </a:r>
            <a:r>
              <a:rPr lang="en-US" sz="1400" b="1" dirty="0">
                <a:solidFill>
                  <a:schemeClr val="bg1"/>
                </a:solidFill>
              </a:rPr>
              <a:t>functional version/inclination</a:t>
            </a:r>
            <a:r>
              <a:rPr lang="en-US" sz="1400" dirty="0">
                <a:solidFill>
                  <a:schemeClr val="bg1"/>
                </a:solidFill>
              </a:rPr>
              <a:t> crossing </a:t>
            </a:r>
            <a:r>
              <a:rPr lang="en-US" sz="1400" b="1" dirty="0">
                <a:solidFill>
                  <a:schemeClr val="bg1"/>
                </a:solidFill>
              </a:rPr>
              <a:t>clinically meaningful thresholds</a:t>
            </a:r>
            <a:r>
              <a:rPr lang="en-US" sz="1400" dirty="0">
                <a:solidFill>
                  <a:schemeClr val="bg1"/>
                </a:solidFill>
              </a:rPr>
              <a:t>.</a:t>
            </a:r>
          </a:p>
          <a:p>
            <a:endParaRPr lang="fr-FR" sz="1600" b="1" dirty="0">
              <a:solidFill>
                <a:schemeClr val="bg1"/>
              </a:solidFill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E844CED-07CB-AC52-067B-BA7F8CB180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Introduction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25DA6695-CF1C-37FB-C602-79897B3059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13655" y="1300956"/>
            <a:ext cx="6516688" cy="254158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/>
                </a:solidFill>
              </a:rPr>
              <a:t>Cup orientation drives biomechanics</a:t>
            </a:r>
            <a:r>
              <a:rPr lang="en-US" sz="1600" dirty="0">
                <a:solidFill>
                  <a:schemeClr val="accent1"/>
                </a:solidFill>
              </a:rPr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Impingement, edge-loading, wear, instability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B050"/>
                </a:solidFill>
              </a:rPr>
              <a:t>spinopelvic alignment/mobility</a:t>
            </a:r>
            <a:r>
              <a:rPr lang="en-US" sz="1600" dirty="0">
                <a:solidFill>
                  <a:srgbClr val="00B050"/>
                </a:solidFill>
              </a:rPr>
              <a:t> </a:t>
            </a:r>
            <a:r>
              <a:rPr lang="en-US" sz="1600" dirty="0"/>
              <a:t>dictates the </a:t>
            </a:r>
            <a:r>
              <a:rPr lang="en-US" sz="1600" i="1" dirty="0"/>
              <a:t>functional</a:t>
            </a:r>
            <a:r>
              <a:rPr lang="en-US" sz="1600" dirty="0"/>
              <a:t> cup position beyond static intra-op placement.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</a:rPr>
              <a:t>Degenerative sagittal changes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1600" dirty="0"/>
              <a:t>(loss of lordosis, stiffness/fusion)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b="1" dirty="0"/>
              <a:t>progressive posterior pelvic tilt</a:t>
            </a:r>
            <a:r>
              <a:rPr lang="en-US" sz="1600" dirty="0"/>
              <a:t>, yielding </a:t>
            </a:r>
            <a:r>
              <a:rPr lang="en-US" sz="1600" b="1" dirty="0"/>
              <a:t>functional ↑anteversion/↑inclination</a:t>
            </a:r>
            <a:r>
              <a:rPr lang="en-US" sz="1600" dirty="0"/>
              <a:t> over time.</a:t>
            </a:r>
          </a:p>
          <a:p>
            <a:endParaRPr lang="en-US" sz="1600" dirty="0"/>
          </a:p>
          <a:p>
            <a:endParaRPr lang="fr-FR" dirty="0"/>
          </a:p>
        </p:txBody>
      </p:sp>
      <p:pic>
        <p:nvPicPr>
          <p:cNvPr id="23" name="Audio 22">
            <a:extLst>
              <a:ext uri="{FF2B5EF4-FFF2-40B4-BE49-F238E27FC236}">
                <a16:creationId xmlns:a16="http://schemas.microsoft.com/office/drawing/2014/main" id="{56158420-A056-0C3B-4100-CCF49DF61A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634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2750">
        <p:fade/>
      </p:transition>
    </mc:Choice>
    <mc:Fallback>
      <p:transition spd="med" advTm="327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27818D3-D7C4-44C0-B58F-B02F1C6C8F8C}"/>
              </a:ext>
            </a:extLst>
          </p:cNvPr>
          <p:cNvSpPr/>
          <p:nvPr/>
        </p:nvSpPr>
        <p:spPr>
          <a:xfrm>
            <a:off x="-1" y="4243287"/>
            <a:ext cx="9144000" cy="900213"/>
          </a:xfrm>
          <a:prstGeom prst="rect">
            <a:avLst/>
          </a:prstGeom>
          <a:noFill/>
          <a:ln>
            <a:solidFill>
              <a:srgbClr val="00B2D7"/>
            </a:solidFill>
          </a:ln>
          <a:effectLst>
            <a:outerShdw blurRad="457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Mean follow-up ≈13 years; films acquired in a consistent position (mostly supine AP pelvis)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71B331C-4399-D31F-4CD7-9C7CA6BB3006}"/>
              </a:ext>
            </a:extLst>
          </p:cNvPr>
          <p:cNvCxnSpPr>
            <a:cxnSpLocks/>
          </p:cNvCxnSpPr>
          <p:nvPr/>
        </p:nvCxnSpPr>
        <p:spPr>
          <a:xfrm flipH="1">
            <a:off x="481225" y="900212"/>
            <a:ext cx="730046" cy="0"/>
          </a:xfrm>
          <a:prstGeom prst="line">
            <a:avLst/>
          </a:prstGeom>
          <a:ln w="38100">
            <a:solidFill>
              <a:srgbClr val="00B2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CB915901-70B9-CF8C-0F91-D5A4E29ACF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err="1"/>
              <a:t>Study</a:t>
            </a:r>
            <a:r>
              <a:rPr lang="fr-FR" dirty="0"/>
              <a:t> design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CAB3DCA-AAC9-40B3-6A34-DFA569A2AD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13655" y="1615260"/>
            <a:ext cx="6516688" cy="184938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Retrospective cohort, single academic hip practice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Procedures: </a:t>
            </a:r>
            <a:r>
              <a:rPr lang="en-US" dirty="0">
                <a:solidFill>
                  <a:srgbClr val="002060"/>
                </a:solidFill>
              </a:rPr>
              <a:t>Total Hip Arthroplasty (THA) or Surface Replacement (SRA)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Inclusion: index age 45–60; ≥10-year radiographic follow-up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Cohort: N=200 split into 45–50 (n=100) vs 55–60 (n=100)</a:t>
            </a:r>
          </a:p>
          <a:p>
            <a:endParaRPr lang="fr-FR" dirty="0"/>
          </a:p>
        </p:txBody>
      </p:sp>
      <p:pic>
        <p:nvPicPr>
          <p:cNvPr id="25" name="Audio 24">
            <a:extLst>
              <a:ext uri="{FF2B5EF4-FFF2-40B4-BE49-F238E27FC236}">
                <a16:creationId xmlns:a16="http://schemas.microsoft.com/office/drawing/2014/main" id="{AE5AE6AE-0526-1327-40F2-BCC94F5372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21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700">
        <p:fade/>
      </p:transition>
    </mc:Choice>
    <mc:Fallback xmlns="">
      <p:transition spd="med" advTm="357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5"/>
            </p:par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F77C257-C8AC-44A7-A177-5DFCA1CD01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189"/>
          <a:stretch/>
        </p:blipFill>
        <p:spPr>
          <a:xfrm>
            <a:off x="1226850" y="598589"/>
            <a:ext cx="6867097" cy="36353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849A1F-32D7-01D2-9D54-079ED0206B54}"/>
              </a:ext>
            </a:extLst>
          </p:cNvPr>
          <p:cNvSpPr txBox="1"/>
          <p:nvPr/>
        </p:nvSpPr>
        <p:spPr>
          <a:xfrm>
            <a:off x="1569577" y="1304832"/>
            <a:ext cx="152276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TH" sz="2000" dirty="0"/>
              <a:t>Inclusion criteria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5AFDD6-C723-E6AA-5EB2-DB4A1904029E}"/>
              </a:ext>
            </a:extLst>
          </p:cNvPr>
          <p:cNvSpPr txBox="1"/>
          <p:nvPr/>
        </p:nvSpPr>
        <p:spPr>
          <a:xfrm>
            <a:off x="6035293" y="1200072"/>
            <a:ext cx="1693744" cy="6669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TH" dirty="0"/>
              <a:t>Exclusion Criteria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B13623-FB6F-1CAC-E6B7-38561AE8735E}"/>
              </a:ext>
            </a:extLst>
          </p:cNvPr>
          <p:cNvSpPr txBox="1"/>
          <p:nvPr/>
        </p:nvSpPr>
        <p:spPr>
          <a:xfrm>
            <a:off x="213143" y="2828835"/>
            <a:ext cx="42356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Primary </a:t>
            </a:r>
            <a:r>
              <a:rPr lang="en-US" b="1" dirty="0"/>
              <a:t>THA/SRA</a:t>
            </a:r>
            <a:r>
              <a:rPr lang="en-US" dirty="0"/>
              <a:t> at the study center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Pre-op and ~10-yr</a:t>
            </a:r>
            <a:r>
              <a:rPr lang="en-US" dirty="0"/>
              <a:t> AP pelvis films in the </a:t>
            </a:r>
            <a:r>
              <a:rPr lang="en-US" b="1" dirty="0"/>
              <a:t>same position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Index age </a:t>
            </a:r>
            <a:r>
              <a:rPr lang="en-US" b="1" dirty="0"/>
              <a:t>45–50</a:t>
            </a:r>
            <a:r>
              <a:rPr lang="en-US" dirty="0"/>
              <a:t> or </a:t>
            </a:r>
            <a:r>
              <a:rPr lang="en-US" b="1" dirty="0"/>
              <a:t>55–60</a:t>
            </a:r>
            <a:r>
              <a:rPr lang="en-US" dirty="0"/>
              <a:t> years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C3F8F1-5759-F8EB-6468-7677B1E1CCFD}"/>
              </a:ext>
            </a:extLst>
          </p:cNvPr>
          <p:cNvSpPr txBox="1"/>
          <p:nvPr/>
        </p:nvSpPr>
        <p:spPr>
          <a:xfrm>
            <a:off x="4602804" y="2756590"/>
            <a:ext cx="432805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Missing </a:t>
            </a:r>
            <a:r>
              <a:rPr lang="en-US" b="1" dirty="0"/>
              <a:t>10-yr</a:t>
            </a:r>
            <a:r>
              <a:rPr lang="en-US" dirty="0"/>
              <a:t> follow-up films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Position mismatch</a:t>
            </a:r>
            <a:r>
              <a:rPr lang="en-US" dirty="0"/>
              <a:t> between baseline and follow-up films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Inadequate image quality</a:t>
            </a:r>
            <a:r>
              <a:rPr lang="en-US" dirty="0"/>
              <a:t> for measurements</a:t>
            </a:r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123918E7-A653-3C49-08E8-32328EF210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4975" y="479425"/>
            <a:ext cx="6705600" cy="357188"/>
          </a:xfrm>
        </p:spPr>
        <p:txBody>
          <a:bodyPr/>
          <a:lstStyle/>
          <a:p>
            <a:r>
              <a:rPr lang="fr-FR" dirty="0" err="1"/>
              <a:t>Study</a:t>
            </a:r>
            <a:r>
              <a:rPr lang="fr-FR" dirty="0"/>
              <a:t> design</a:t>
            </a:r>
          </a:p>
        </p:txBody>
      </p:sp>
      <p:pic>
        <p:nvPicPr>
          <p:cNvPr id="15" name="Audio 14">
            <a:extLst>
              <a:ext uri="{FF2B5EF4-FFF2-40B4-BE49-F238E27FC236}">
                <a16:creationId xmlns:a16="http://schemas.microsoft.com/office/drawing/2014/main" id="{38FED66E-7399-9AEA-7AB6-EC0E544ABF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402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971"/>
    </mc:Choice>
    <mc:Fallback>
      <p:transition spd="slow" advTm="26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71B331C-4399-D31F-4CD7-9C7CA6BB3006}"/>
              </a:ext>
            </a:extLst>
          </p:cNvPr>
          <p:cNvCxnSpPr>
            <a:cxnSpLocks/>
          </p:cNvCxnSpPr>
          <p:nvPr/>
        </p:nvCxnSpPr>
        <p:spPr>
          <a:xfrm flipH="1">
            <a:off x="481225" y="900212"/>
            <a:ext cx="730046" cy="0"/>
          </a:xfrm>
          <a:prstGeom prst="line">
            <a:avLst/>
          </a:prstGeom>
          <a:ln w="38100">
            <a:solidFill>
              <a:srgbClr val="00B2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825F16F-3642-3CD5-FEA0-897538EB5992}"/>
              </a:ext>
            </a:extLst>
          </p:cNvPr>
          <p:cNvSpPr/>
          <p:nvPr/>
        </p:nvSpPr>
        <p:spPr>
          <a:xfrm>
            <a:off x="1168032" y="1122416"/>
            <a:ext cx="6807935" cy="2793976"/>
          </a:xfrm>
          <a:prstGeom prst="roundRect">
            <a:avLst>
              <a:gd name="adj" fmla="val 9251"/>
            </a:avLst>
          </a:prstGeom>
          <a:solidFill>
            <a:srgbClr val="EEEDE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1">
              <a:solidFill>
                <a:srgbClr val="FFFFFF"/>
              </a:solidFill>
              <a:latin typeface="Quicksand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13F36FA-8D23-9CED-CB29-35015EBF8A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err="1"/>
              <a:t>Methodology</a:t>
            </a:r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D0138F62-2394-F1E0-88ED-164FD81794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Measure pelvic ratio on standardized AP pelvis radiographs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Convert pelvic ratio </a:t>
            </a:r>
            <a:r>
              <a:rPr lang="en-US" dirty="0">
                <a:solidFill>
                  <a:schemeClr val="accent1"/>
                </a:solidFill>
              </a:rPr>
              <a:t>→ </a:t>
            </a:r>
            <a:r>
              <a:rPr lang="en-US" b="1" dirty="0">
                <a:solidFill>
                  <a:schemeClr val="accent1"/>
                </a:solidFill>
              </a:rPr>
              <a:t>Pelvic Tilt (°)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via validated formulas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Map </a:t>
            </a:r>
            <a:r>
              <a:rPr lang="el-GR" b="1" dirty="0">
                <a:solidFill>
                  <a:schemeClr val="accent2"/>
                </a:solidFill>
              </a:rPr>
              <a:t>Δ</a:t>
            </a:r>
            <a:r>
              <a:rPr lang="en-US" b="1" dirty="0">
                <a:solidFill>
                  <a:schemeClr val="accent2"/>
                </a:solidFill>
              </a:rPr>
              <a:t>PT</a:t>
            </a:r>
            <a:r>
              <a:rPr lang="en-US" dirty="0">
                <a:solidFill>
                  <a:schemeClr val="accent2"/>
                </a:solidFill>
              </a:rPr>
              <a:t> → </a:t>
            </a:r>
            <a:r>
              <a:rPr lang="el-GR" b="1" dirty="0">
                <a:solidFill>
                  <a:schemeClr val="accent2"/>
                </a:solidFill>
              </a:rPr>
              <a:t>Δ </a:t>
            </a:r>
            <a:r>
              <a:rPr lang="en-US" b="1" dirty="0">
                <a:solidFill>
                  <a:schemeClr val="accent2"/>
                </a:solidFill>
              </a:rPr>
              <a:t>functional anteversion &amp; inclination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/>
              <a:t>using published nomograms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Clinically meaningful change pre-defined as </a:t>
            </a:r>
            <a:r>
              <a:rPr lang="en-US" b="1" dirty="0"/>
              <a:t>&gt;5°</a:t>
            </a:r>
            <a:r>
              <a:rPr lang="en-US" dirty="0"/>
              <a:t> (either parameter)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Subgroup: patients who later underwent spine surgery</a:t>
            </a:r>
          </a:p>
          <a:p>
            <a:endParaRPr lang="fr-FR" dirty="0"/>
          </a:p>
        </p:txBody>
      </p:sp>
      <p:pic>
        <p:nvPicPr>
          <p:cNvPr id="18" name="Audio 17">
            <a:extLst>
              <a:ext uri="{FF2B5EF4-FFF2-40B4-BE49-F238E27FC236}">
                <a16:creationId xmlns:a16="http://schemas.microsoft.com/office/drawing/2014/main" id="{5D34CE65-54B0-5890-293D-BC9D30DB23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34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3369">
        <p:fade/>
      </p:transition>
    </mc:Choice>
    <mc:Fallback xmlns="">
      <p:transition spd="med" advTm="333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6D1BB4B-13A5-9EAF-88B7-86AC95B882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 err="1"/>
              <a:t>Results</a:t>
            </a: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EE3E33B-8E66-C266-1011-19DEF76E2C0B}"/>
              </a:ext>
            </a:extLst>
          </p:cNvPr>
          <p:cNvSpPr txBox="1"/>
          <p:nvPr/>
        </p:nvSpPr>
        <p:spPr>
          <a:xfrm>
            <a:off x="457149" y="1232922"/>
            <a:ext cx="822970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Mean </a:t>
            </a:r>
            <a:r>
              <a:rPr lang="el-GR" sz="2400" b="1" dirty="0">
                <a:solidFill>
                  <a:schemeClr val="accent2"/>
                </a:solidFill>
              </a:rPr>
              <a:t>Δ</a:t>
            </a:r>
            <a:r>
              <a:rPr lang="en-US" sz="2400" b="1" dirty="0">
                <a:solidFill>
                  <a:schemeClr val="accent2"/>
                </a:solidFill>
              </a:rPr>
              <a:t>PT = −9.87°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/>
              <a:t>(posterior), </a:t>
            </a:r>
            <a:r>
              <a:rPr lang="en-US" sz="2400" b="1" dirty="0"/>
              <a:t>p&lt;0.001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Estimated functional change: </a:t>
            </a:r>
            <a:r>
              <a:rPr lang="en-US" sz="2400" b="1" dirty="0"/>
              <a:t>+7.90° anteversion</a:t>
            </a:r>
            <a:r>
              <a:rPr lang="en-US" sz="2400" dirty="0"/>
              <a:t>, </a:t>
            </a:r>
            <a:r>
              <a:rPr lang="en-US" sz="2400" b="1" dirty="0"/>
              <a:t>+1.97° inclination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62.5%</a:t>
            </a:r>
            <a:r>
              <a:rPr lang="en-US" sz="2400" dirty="0"/>
              <a:t> exceeded the &gt;5° meaningful threshold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Age effect: </a:t>
            </a:r>
            <a:r>
              <a:rPr lang="en-US" sz="2400" b="1" dirty="0">
                <a:solidFill>
                  <a:srgbClr val="0070C0"/>
                </a:solidFill>
              </a:rPr>
              <a:t>45–50</a:t>
            </a:r>
            <a:r>
              <a:rPr lang="en-US" sz="2400" dirty="0">
                <a:solidFill>
                  <a:srgbClr val="0070C0"/>
                </a:solidFill>
              </a:rPr>
              <a:t> group </a:t>
            </a:r>
            <a:r>
              <a:rPr lang="el-GR" sz="2400" dirty="0">
                <a:solidFill>
                  <a:srgbClr val="0070C0"/>
                </a:solidFill>
              </a:rPr>
              <a:t>Δ</a:t>
            </a:r>
            <a:r>
              <a:rPr lang="en-US" sz="2400" dirty="0">
                <a:solidFill>
                  <a:srgbClr val="0070C0"/>
                </a:solidFill>
              </a:rPr>
              <a:t>PT </a:t>
            </a:r>
            <a:r>
              <a:rPr lang="en-US" sz="2400" b="1" dirty="0">
                <a:solidFill>
                  <a:srgbClr val="0070C0"/>
                </a:solidFill>
              </a:rPr>
              <a:t>−11.5°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/>
              <a:t>vs </a:t>
            </a:r>
            <a:r>
              <a:rPr lang="en-US" sz="2400" b="1" dirty="0">
                <a:solidFill>
                  <a:srgbClr val="7030A0"/>
                </a:solidFill>
              </a:rPr>
              <a:t>55–60</a:t>
            </a:r>
            <a:r>
              <a:rPr lang="en-US" sz="2400" dirty="0">
                <a:solidFill>
                  <a:srgbClr val="7030A0"/>
                </a:solidFill>
              </a:rPr>
              <a:t> group </a:t>
            </a:r>
            <a:r>
              <a:rPr lang="en-US" sz="2400" b="1" dirty="0">
                <a:solidFill>
                  <a:srgbClr val="7030A0"/>
                </a:solidFill>
              </a:rPr>
              <a:t>−8.25°</a:t>
            </a:r>
            <a:r>
              <a:rPr lang="en-US" sz="2400" dirty="0">
                <a:solidFill>
                  <a:srgbClr val="7030A0"/>
                </a:solidFill>
              </a:rPr>
              <a:t> (</a:t>
            </a:r>
            <a:r>
              <a:rPr lang="en-US" sz="2400" b="1" dirty="0">
                <a:solidFill>
                  <a:srgbClr val="7030A0"/>
                </a:solidFill>
              </a:rPr>
              <a:t>p=0.024</a:t>
            </a:r>
            <a:r>
              <a:rPr lang="en-US" sz="2400" dirty="0">
                <a:solidFill>
                  <a:srgbClr val="7030A0"/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Spine-surgery subgroup showed larger PT shifts (trend)</a:t>
            </a:r>
          </a:p>
        </p:txBody>
      </p:sp>
      <p:pic>
        <p:nvPicPr>
          <p:cNvPr id="51" name="Audio 50">
            <a:extLst>
              <a:ext uri="{FF2B5EF4-FFF2-40B4-BE49-F238E27FC236}">
                <a16:creationId xmlns:a16="http://schemas.microsoft.com/office/drawing/2014/main" id="{A339991B-0244-CDE2-166C-176493999C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53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01"/>
    </mc:Choice>
    <mc:Fallback xmlns="">
      <p:transition spd="slow" advTm="30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CBB9D84-49C4-023B-A580-BA93BE5FE5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5714" y="284067"/>
            <a:ext cx="4952572" cy="4575366"/>
          </a:xfrm>
          <a:prstGeom prst="rect">
            <a:avLst/>
          </a:prstGeom>
        </p:spPr>
      </p:pic>
      <p:pic>
        <p:nvPicPr>
          <p:cNvPr id="53" name="Audio 52">
            <a:extLst>
              <a:ext uri="{FF2B5EF4-FFF2-40B4-BE49-F238E27FC236}">
                <a16:creationId xmlns:a16="http://schemas.microsoft.com/office/drawing/2014/main" id="{D0812564-9132-ADE2-8BA6-40F6F27FD8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02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64"/>
    </mc:Choice>
    <mc:Fallback xmlns="">
      <p:transition spd="slow" advTm="22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D22A61B-7F8B-DA24-51B9-7DC962DF0D50}"/>
              </a:ext>
            </a:extLst>
          </p:cNvPr>
          <p:cNvSpPr txBox="1"/>
          <p:nvPr/>
        </p:nvSpPr>
        <p:spPr>
          <a:xfrm>
            <a:off x="930078" y="4427094"/>
            <a:ext cx="7283841" cy="307777"/>
          </a:xfrm>
          <a:prstGeom prst="rect">
            <a:avLst/>
          </a:prstGeom>
          <a:solidFill>
            <a:srgbClr val="00B2D7"/>
          </a:solidFill>
        </p:spPr>
        <p:txBody>
          <a:bodyPr wrap="square">
            <a:spAutoFit/>
          </a:bodyPr>
          <a:lstStyle/>
          <a:p>
            <a:pPr algn="ctr" defTabSz="685800"/>
            <a:endParaRPr lang="en-US" sz="1400" b="1" dirty="0">
              <a:solidFill>
                <a:srgbClr val="EEEDEF"/>
              </a:solidFill>
              <a:latin typeface="Quicksand" panose="02070303000000060000"/>
              <a:cs typeface="Arial" panose="020B0604020202020204" pitchFamily="34" charset="0"/>
            </a:endParaRPr>
          </a:p>
        </p:txBody>
      </p:sp>
      <p:pic>
        <p:nvPicPr>
          <p:cNvPr id="11" name="Espace réservé du contenu 10" descr="Une image contenant film radiographique, Imagerie médicale, radiologie, radiographie&#10;&#10;Le contenu généré par l’IA peut être incorrect.">
            <a:extLst>
              <a:ext uri="{FF2B5EF4-FFF2-40B4-BE49-F238E27FC236}">
                <a16:creationId xmlns:a16="http://schemas.microsoft.com/office/drawing/2014/main" id="{17D7681F-9369-0484-7BF4-B1BD076E32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546982" y="1020763"/>
            <a:ext cx="6050035" cy="3101975"/>
          </a:xfrm>
        </p:spPr>
      </p:pic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B479CCEB-C316-5D30-2056-AB2214DAD4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cs typeface="Arial" panose="020B0604020202020204" pitchFamily="34" charset="0"/>
              </a:rPr>
              <a:t>Patient with previously well-functioning SRA who developed late elevation in metal ions and pseudotumor with an increase in pelvic tilt over time (inclination from 45 to 54 degrees).</a:t>
            </a:r>
          </a:p>
          <a:p>
            <a:endParaRPr lang="fr-FR" dirty="0"/>
          </a:p>
        </p:txBody>
      </p:sp>
      <p:pic>
        <p:nvPicPr>
          <p:cNvPr id="14" name="Audio 13">
            <a:extLst>
              <a:ext uri="{FF2B5EF4-FFF2-40B4-BE49-F238E27FC236}">
                <a16:creationId xmlns:a16="http://schemas.microsoft.com/office/drawing/2014/main" id="{ABEEC3B9-96DE-FAE8-AEA3-570D2E820D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6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61"/>
    </mc:Choice>
    <mc:Fallback xmlns="">
      <p:transition spd="slow" advTm="25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8C6031E-5460-39CD-6626-1F7064753128}"/>
              </a:ext>
            </a:extLst>
          </p:cNvPr>
          <p:cNvSpPr txBox="1"/>
          <p:nvPr/>
        </p:nvSpPr>
        <p:spPr>
          <a:xfrm>
            <a:off x="1253682" y="4392478"/>
            <a:ext cx="66366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en-US" sz="1400" b="1" dirty="0">
                <a:solidFill>
                  <a:schemeClr val="bg1"/>
                </a:solidFill>
                <a:latin typeface="Quicksand" panose="02070303000000060000"/>
                <a:cs typeface="Arial" panose="020B0604020202020204" pitchFamily="34" charset="0"/>
              </a:rPr>
              <a:t>Patient with profound acetabular cup functional position change over a 10-year period with change in pelvic tilt of 92 degrees.</a:t>
            </a:r>
          </a:p>
        </p:txBody>
      </p:sp>
      <p:pic>
        <p:nvPicPr>
          <p:cNvPr id="12" name="Espace réservé du contenu 11" descr="Une image contenant film radiographique, Imagerie médicale, radiographie, radiologie&#10;&#10;Le contenu généré par l’IA peut être incorrect.">
            <a:extLst>
              <a:ext uri="{FF2B5EF4-FFF2-40B4-BE49-F238E27FC236}">
                <a16:creationId xmlns:a16="http://schemas.microsoft.com/office/drawing/2014/main" id="{FA72657E-D58A-EC05-1E5E-6A032793EF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22325" y="1093427"/>
            <a:ext cx="7499350" cy="2956646"/>
          </a:xfrm>
        </p:spPr>
      </p:pic>
      <p:pic>
        <p:nvPicPr>
          <p:cNvPr id="10" name="Audio 9">
            <a:extLst>
              <a:ext uri="{FF2B5EF4-FFF2-40B4-BE49-F238E27FC236}">
                <a16:creationId xmlns:a16="http://schemas.microsoft.com/office/drawing/2014/main" id="{34218EDE-CC19-FE1E-FA6B-B61E5C41DB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4114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43"/>
    </mc:Choice>
    <mc:Fallback xmlns="">
      <p:transition spd="slow" advTm="25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Thème Office">
  <a:themeElements>
    <a:clrScheme name="Custom 40">
      <a:dk1>
        <a:sysClr val="windowText" lastClr="000000"/>
      </a:dk1>
      <a:lt1>
        <a:sysClr val="window" lastClr="FFFFFF"/>
      </a:lt1>
      <a:dk2>
        <a:srgbClr val="00AFFA"/>
      </a:dk2>
      <a:lt2>
        <a:srgbClr val="00A3F4"/>
      </a:lt2>
      <a:accent1>
        <a:srgbClr val="313C41"/>
      </a:accent1>
      <a:accent2>
        <a:srgbClr val="FF0000"/>
      </a:accent2>
      <a:accent3>
        <a:srgbClr val="00B050"/>
      </a:accent3>
      <a:accent4>
        <a:srgbClr val="FF5164"/>
      </a:accent4>
      <a:accent5>
        <a:srgbClr val="3A00E2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9">
      <a:majorFont>
        <a:latin typeface="Quicksand"/>
        <a:ea typeface=""/>
        <a:cs typeface=""/>
      </a:majorFont>
      <a:minorFont>
        <a:latin typeface="Quicksand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68580" tIns="34290" rIns="68580" bIns="34290" rtlCol="0" anchor="t">
        <a:noAutofit/>
      </a:bodyPr>
      <a:lstStyle>
        <a:defPPr algn="r" defTabSz="685800">
          <a:lnSpc>
            <a:spcPct val="80000"/>
          </a:lnSpc>
          <a:spcBef>
            <a:spcPts val="750"/>
          </a:spcBef>
          <a:defRPr sz="1350" b="1" noProof="1">
            <a:solidFill>
              <a:srgbClr val="EEEDEF"/>
            </a:solidFill>
            <a:latin typeface="Quicksand" panose="02070303000000060000" pitchFamily="18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99</TotalTime>
  <Words>676</Words>
  <Application>Microsoft Macintosh PowerPoint</Application>
  <PresentationFormat>On-screen Show (16:9)</PresentationFormat>
  <Paragraphs>56</Paragraphs>
  <Slides>12</Slides>
  <Notes>4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Courier New</vt:lpstr>
      <vt:lpstr>Quicksand</vt:lpstr>
      <vt:lpstr>Wingdings</vt:lpstr>
      <vt:lpstr>1_Thème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Pokeslide</dc:creator>
  <cp:keywords/>
  <dc:description/>
  <cp:lastModifiedBy>Microsoft Office User</cp:lastModifiedBy>
  <cp:revision>1667</cp:revision>
  <dcterms:created xsi:type="dcterms:W3CDTF">2019-11-02T19:08:38Z</dcterms:created>
  <dcterms:modified xsi:type="dcterms:W3CDTF">2025-10-10T09:47:50Z</dcterms:modified>
  <cp:category/>
</cp:coreProperties>
</file>